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46.xml" ContentType="application/vnd.openxmlformats-officedocument.presentationml.slideLayout+xml"/>
  <Override PartName="/ppt/slideLayouts/slideLayout29.xml" ContentType="application/vnd.openxmlformats-officedocument.presentationml.slideLayout+xml"/>
  <Override PartName="/ppt/slideLayouts/slideLayout45.xml" ContentType="application/vnd.openxmlformats-officedocument.presentationml.slideLayout+xml"/>
  <Override PartName="/ppt/slideLayouts/slideLayout28.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4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slideLayout26.xml" ContentType="application/vnd.openxmlformats-officedocument.presentationml.slideLayout+xml"/>
  <Override PartName="/ppt/slideLayouts/slideLayout51.xml" ContentType="application/vnd.openxmlformats-officedocument.presentationml.slideLayout+xml"/>
  <Override PartName="/ppt/slideLayouts/slideLayout34.xml" ContentType="application/vnd.openxmlformats-officedocument.presentationml.slideLayout+xml"/>
  <Override PartName="/ppt/slideLayouts/slideLayout17.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18.xml" ContentType="application/vnd.openxmlformats-officedocument.presentationml.slideLayout+xml"/>
  <Override PartName="/ppt/slideLayouts/slideLayout32.xml" ContentType="application/vnd.openxmlformats-officedocument.presentationml.slideLayout+xml"/>
  <Override PartName="/ppt/slideLayouts/slideLayout24.xml" ContentType="application/vnd.openxmlformats-officedocument.presentationml.slideLayout+xml"/>
  <Override PartName="/ppt/slideLayouts/slideLayout41.xml" ContentType="application/vnd.openxmlformats-officedocument.presentationml.slideLayout+xml"/>
  <Override PartName="/ppt/slideLayouts/slideLayout50.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42.xml" ContentType="application/vnd.openxmlformats-officedocument.presentationml.slideLayout+xml"/>
  <Override PartName="/ppt/slideLayouts/_rels/slideLayout33.xml.rels" ContentType="application/vnd.openxmlformats-package.relationships+xml"/>
  <Override PartName="/ppt/slideLayouts/_rels/slideLayout50.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41.xml.rels" ContentType="application/vnd.openxmlformats-package.relationships+xml"/>
  <Override PartName="/ppt/slideLayouts/_rels/slideLayout24.xml.rels" ContentType="application/vnd.openxmlformats-package.relationships+xml"/>
  <Override PartName="/ppt/slideLayouts/_rels/slideLayout17.xml.rels" ContentType="application/vnd.openxmlformats-package.relationships+xml"/>
  <Override PartName="/ppt/slideLayouts/_rels/slideLayout34.xml.rels" ContentType="application/vnd.openxmlformats-package.relationships+xml"/>
  <Override PartName="/ppt/slideLayouts/_rels/slideLayout51.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46.xml.rels" ContentType="application/vnd.openxmlformats-package.relationships+xml"/>
  <Override PartName="/ppt/slideLayouts/_rels/slideLayout29.xml.rels" ContentType="application/vnd.openxmlformats-package.relationships+xml"/>
  <Override PartName="/ppt/slideLayouts/_rels/slideLayout45.xml.rels" ContentType="application/vnd.openxmlformats-package.relationships+xml"/>
  <Override PartName="/ppt/slideLayouts/_rels/slideLayout28.xml.rels" ContentType="application/vnd.openxmlformats-package.relationships+xml"/>
  <Override PartName="/ppt/slideLayouts/_rels/slideLayout22.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4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42.xml.rels" ContentType="application/vnd.openxmlformats-package.relationships+xml"/>
  <Override PartName="/ppt/slideLayouts/_rels/slideLayout25.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0.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53.xml.rels" ContentType="application/vnd.openxmlformats-package.relationships+xml"/>
  <Override PartName="/ppt/slideLayouts/_rels/slideLayout10.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3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38.xml.rels" ContentType="application/vnd.openxmlformats-package.relationships+xml"/>
  <Override PartName="/ppt/slideLayouts/_rels/slideLayout55.xml.rels" ContentType="application/vnd.openxmlformats-package.relationships+xml"/>
  <Override PartName="/ppt/slideLayouts/_rels/slideLayout12.xml.rels" ContentType="application/vnd.openxmlformats-package.relationships+xml"/>
  <Override PartName="/ppt/slideLayouts/_rels/slideLayout3.xml.rels" ContentType="application/vnd.openxmlformats-package.relationships+xml"/>
  <Override PartName="/ppt/slideLayouts/_rels/slideLayout49.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slideLayout2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1.xml" ContentType="application/vnd.openxmlformats-officedocument.presentationml.slideLayout+xml"/>
  <Override PartName="/ppt/slideLayouts/slideLayout37.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8.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39.xml" ContentType="application/vnd.openxmlformats-officedocument.presentationml.slideLayout+xml"/>
  <Override PartName="/ppt/slideLayouts/slideLayout13.xml" ContentType="application/vnd.openxmlformats-officedocument.presentationml.slideLayout+xml"/>
  <Override PartName="/ppt/slideLayouts/slideLayout5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14.xml" ContentType="application/vnd.openxmlformats-officedocument.presentationml.slideLayout+xml"/>
  <Override PartName="/ppt/slideLayouts/slideLayout57.xml" ContentType="application/vnd.openxmlformats-officedocument.presentationml.slideLayout+xml"/>
  <Override PartName="/ppt/slideLayouts/slideLayout15.xml" ContentType="application/vnd.openxmlformats-officedocument.presentationml.slideLayout+xml"/>
  <Override PartName="/ppt/slideLayouts/slideLayout5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media/image9.png" ContentType="image/png"/>
  <Override PartName="/ppt/media/image10.png" ContentType="image/png"/>
  <Override PartName="/ppt/media/image15.png" ContentType="image/png"/>
  <Override PartName="/ppt/media/image14.png" ContentType="image/png"/>
  <Override PartName="/ppt/media/image1.png" ContentType="image/png"/>
  <Override PartName="/ppt/media/image2.png" ContentType="image/png"/>
  <Override PartName="/ppt/media/image3.jpeg" ContentType="image/jpeg"/>
  <Override PartName="/ppt/media/image6.png" ContentType="image/png"/>
  <Override PartName="/ppt/media/image11.png" ContentType="image/png"/>
  <Override PartName="/ppt/media/image4.png" ContentType="image/png"/>
  <Override PartName="/ppt/media/image5.png" ContentType="image/png"/>
  <Override PartName="/ppt/media/image7.png" ContentType="image/png"/>
  <Override PartName="/ppt/media/image12.png" ContentType="image/png"/>
  <Override PartName="/ppt/media/image8.png" ContentType="image/png"/>
  <Override PartName="/ppt/media/image13.png" ContentType="image/png"/>
  <Override PartName="/ppt/slides/slide29.xml" ContentType="application/vnd.openxmlformats-officedocument.presentationml.slide+xml"/>
  <Override PartName="/ppt/slides/slide46.xml" ContentType="application/vnd.openxmlformats-officedocument.presentationml.slide+xml"/>
  <Override PartName="/ppt/slides/slide28.xml" ContentType="application/vnd.openxmlformats-officedocument.presentationml.slide+xml"/>
  <Override PartName="/ppt/slides/slide45.xml" ContentType="application/vnd.openxmlformats-officedocument.presentationml.slide+xml"/>
  <Override PartName="/ppt/slides/slide27.xml" ContentType="application/vnd.openxmlformats-officedocument.presentationml.slide+xml"/>
  <Override PartName="/ppt/slides/slide44.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53.xml" ContentType="application/vnd.openxmlformats-officedocument.presentationml.slide+xml"/>
  <Override PartName="/ppt/slides/slide26.xml" ContentType="application/vnd.openxmlformats-officedocument.presentationml.slide+xml"/>
  <Override PartName="/ppt/slides/slide43.xml" ContentType="application/vnd.openxmlformats-officedocument.presentationml.slide+xml"/>
  <Override PartName="/ppt/slides/slide18.xml" ContentType="application/vnd.openxmlformats-officedocument.presentationml.slide+xml"/>
  <Override PartName="/ppt/slides/slide35.xml" ContentType="application/vnd.openxmlformats-officedocument.presentationml.slide+xml"/>
  <Override PartName="/ppt/slides/slide52.xml" ContentType="application/vnd.openxmlformats-officedocument.presentationml.slide+xml"/>
  <Override PartName="/ppt/slides/_rels/slide10.xml.rels" ContentType="application/vnd.openxmlformats-package.relationships+xml"/>
  <Override PartName="/ppt/slides/_rels/slide11.xml.rels" ContentType="application/vnd.openxmlformats-package.relationships+xml"/>
  <Override PartName="/ppt/slides/_rels/slide31.xml.rels" ContentType="application/vnd.openxmlformats-package.relationships+xml"/>
  <Override PartName="/ppt/slides/_rels/slide14.xml.rels" ContentType="application/vnd.openxmlformats-package.relationships+xml"/>
  <Override PartName="/ppt/slides/_rels/slide3.xml.rels" ContentType="application/vnd.openxmlformats-package.relationships+xml"/>
  <Override PartName="/ppt/slides/_rels/slide47.xml.rels" ContentType="application/vnd.openxmlformats-package.relationships+xml"/>
  <Override PartName="/ppt/slides/_rels/slide54.xml.rels" ContentType="application/vnd.openxmlformats-package.relationships+xml"/>
  <Override PartName="/ppt/slides/_rels/slide37.xml.rels" ContentType="application/vnd.openxmlformats-package.relationships+xml"/>
  <Override PartName="/ppt/slides/_rels/slide38.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_rels/slide32.xml.rels" ContentType="application/vnd.openxmlformats-package.relationships+xml"/>
  <Override PartName="/ppt/slides/_rels/slide15.xml.rels" ContentType="application/vnd.openxmlformats-package.relationships+xml"/>
  <Override PartName="/ppt/slides/_rels/slide4.xml.rels" ContentType="application/vnd.openxmlformats-package.relationships+xml"/>
  <Override PartName="/ppt/slides/_rels/slide48.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46.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13.xml.rels" ContentType="application/vnd.openxmlformats-package.relationships+xml"/>
  <Override PartName="/ppt/slides/_rels/slide39.xml.rels" ContentType="application/vnd.openxmlformats-package.relationships+xml"/>
  <Override PartName="/ppt/slides/_rels/slide56.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43.xml.rels" ContentType="application/vnd.openxmlformats-package.relationships+xml"/>
  <Override PartName="/ppt/slides/_rels/slide26.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52.xml.rels" ContentType="application/vnd.openxmlformats-package.relationships+xml"/>
  <Override PartName="/ppt/slides/_rels/slide19.xml.rels" ContentType="application/vnd.openxmlformats-package.relationships+xml"/>
  <Override PartName="/ppt/slides/_rels/slide53.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28.xml.rels" ContentType="application/vnd.openxmlformats-package.relationships+xml"/>
  <Override PartName="/ppt/slides/_rels/slide1.xml.rels" ContentType="application/vnd.openxmlformats-package.relationships+xml"/>
  <Override PartName="/ppt/slides/_rels/slide21.xml.rels" ContentType="application/vnd.openxmlformats-package.relationships+xml"/>
  <Override PartName="/ppt/slides/_rels/slide42.xml.rels" ContentType="application/vnd.openxmlformats-package.relationships+xml"/>
  <Override PartName="/ppt/slides/_rels/slide25.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17.xml.rels" ContentType="application/vnd.openxmlformats-package.relationships+xml"/>
  <Override PartName="/ppt/slides/_rels/slide41.xml.rels" ContentType="application/vnd.openxmlformats-package.relationships+xml"/>
  <Override PartName="/ppt/slides/_rels/slide24.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16.xml.rels" ContentType="application/vnd.openxmlformats-package.relationships+xml"/>
  <Override PartName="/ppt/slides/_rels/slide40.xml.rels" ContentType="application/vnd.openxmlformats-package.relationships+xml"/>
  <Override PartName="/ppt/slides/_rels/slide23.xml.rels" ContentType="application/vnd.openxmlformats-package.relationships+xml"/>
  <Override PartName="/ppt/slides/_rels/slide57.xml.rels" ContentType="application/vnd.openxmlformats-package.relationships+xml"/>
  <Override PartName="/ppt/slides/_rels/slide5.xml.rels" ContentType="application/vnd.openxmlformats-package.relationships+xml"/>
  <Override PartName="/ppt/slides/_rels/slide49.xml.rels" ContentType="application/vnd.openxmlformats-package.relationships+xml"/>
  <Override PartName="/ppt/slides/slide25.xml" ContentType="application/vnd.openxmlformats-officedocument.presentationml.slide+xml"/>
  <Override PartName="/ppt/slides/slide42.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4.xml" ContentType="application/vnd.openxmlformats-officedocument.presentationml.slide+xml"/>
  <Override PartName="/ppt/slides/slide41.xml" ContentType="application/vnd.openxmlformats-officedocument.presentationml.slide+xml"/>
  <Override PartName="/ppt/slides/slide16.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23.xml" ContentType="application/vnd.openxmlformats-officedocument.presentationml.slide+xml"/>
  <Override PartName="/ppt/slides/slide40.xml" ContentType="application/vnd.openxmlformats-officedocument.presentationml.slide+xml"/>
  <Override PartName="/ppt/slides/slide48.xml" ContentType="application/vnd.openxmlformats-officedocument.presentationml.slide+xml"/>
  <Override PartName="/ppt/slides/slide21.xml" ContentType="application/vnd.openxmlformats-officedocument.presentationml.slide+xml"/>
  <Override PartName="/ppt/slides/slide5.xml" ContentType="application/vnd.openxmlformats-officedocument.presentationml.slide+xml"/>
  <Override PartName="/ppt/slides/slide57.xml" ContentType="application/vnd.openxmlformats-officedocument.presentationml.slide+xml"/>
  <Override PartName="/ppt/slides/slide49.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7.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22.xml" ContentType="application/vnd.openxmlformats-officedocument.presentationml.slide+xml"/>
  <Override PartName="/ppt/slides/slide56.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55.xml" ContentType="application/vnd.openxmlformats-officedocument.presentationml.slide+xml"/>
  <Override PartName="/ppt/slides/slide38.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54.xml" ContentType="application/vnd.openxmlformats-officedocument.presentationml.slide+xml"/>
  <Override PartName="/ppt/slides/slide37.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31.xml" ContentType="application/vnd.openxmlformats-officedocument.presentationml.slide+xml"/>
  <Override PartName="/ppt/slides/slide15.xml" ContentType="application/vnd.openxmlformats-officedocument.presentationml.slide+xml"/>
  <Override PartName="/ppt/slides/slide32.xml" ContentType="application/vnd.openxmlformats-officedocument.presentationml.slide+xml"/>
  <Override PartName="/ppt/charts/chart85.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presProps" Target="presProps.xml"/>
</Relationships>
</file>

<file path=ppt/charts/chart85.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types (Baseline scenario for 2020, 2030 and 2050. Tech1.5 scenario for 2050)</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25950002"/>
        <c:axId val="8042665"/>
      </c:barChart>
      <c:catAx>
        <c:axId val="25950002"/>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8042665"/>
        <c:crosses val="autoZero"/>
        <c:auto val="1"/>
        <c:lblAlgn val="ctr"/>
        <c:lblOffset val="100"/>
        <c:noMultiLvlLbl val="0"/>
      </c:catAx>
      <c:valAx>
        <c:axId val="8042665"/>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25950002"/>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9000" cy="6837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45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FF04761-65D8-4C3D-AD28-26B84FD07DCB}"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195840" cy="34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9840" cy="549720"/>
          </a:xfrm>
          <a:prstGeom prst="rect">
            <a:avLst/>
          </a:prstGeom>
          <a:ln w="0">
            <a:noFill/>
          </a:ln>
        </p:spPr>
      </p:pic>
      <p:pic>
        <p:nvPicPr>
          <p:cNvPr id="4" name="Grafik 2" descr=""/>
          <p:cNvPicPr/>
          <p:nvPr/>
        </p:nvPicPr>
        <p:blipFill>
          <a:blip r:embed="rId3"/>
          <a:stretch/>
        </p:blipFill>
        <p:spPr>
          <a:xfrm>
            <a:off x="7430400" y="134640"/>
            <a:ext cx="3685680" cy="501840"/>
          </a:xfrm>
          <a:prstGeom prst="rect">
            <a:avLst/>
          </a:prstGeom>
          <a:ln w="0">
            <a:noFill/>
          </a:ln>
        </p:spPr>
      </p:pic>
      <p:sp>
        <p:nvSpPr>
          <p:cNvPr id="5" name="CustomShape 4"/>
          <p:cNvSpPr/>
          <p:nvPr/>
        </p:nvSpPr>
        <p:spPr>
          <a:xfrm>
            <a:off x="912240" y="1268280"/>
            <a:ext cx="9195840" cy="34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29000" cy="6837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71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a:t>
            </a:r>
            <a:r>
              <a:rPr b="0" lang="en-US" sz="4400" spc="-1" strike="noStrike">
                <a:solidFill>
                  <a:srgbClr val="000000"/>
                </a:solidFill>
                <a:latin typeface="Arial"/>
              </a:rPr>
              <a:t>ic</a:t>
            </a:r>
            <a:r>
              <a:rPr b="0" lang="en-US" sz="4400" spc="-1" strike="noStrike">
                <a:solidFill>
                  <a:srgbClr val="000000"/>
                </a:solidFill>
                <a:latin typeface="Arial"/>
              </a:rPr>
              <a:t>k </a:t>
            </a:r>
            <a:r>
              <a:rPr b="0" lang="en-US" sz="4400" spc="-1" strike="noStrike">
                <a:solidFill>
                  <a:srgbClr val="000000"/>
                </a:solidFill>
                <a:latin typeface="Arial"/>
              </a:rPr>
              <a:t>to </a:t>
            </a:r>
            <a:r>
              <a:rPr b="0" lang="en-US" sz="4400" spc="-1" strike="noStrike">
                <a:solidFill>
                  <a:srgbClr val="000000"/>
                </a:solidFill>
                <a:latin typeface="Arial"/>
              </a:rPr>
              <a:t>e</a:t>
            </a:r>
            <a:r>
              <a:rPr b="0" lang="en-US" sz="4400" spc="-1" strike="noStrike">
                <a:solidFill>
                  <a:srgbClr val="000000"/>
                </a:solidFill>
                <a:latin typeface="Arial"/>
              </a:rPr>
              <a:t>dit </a:t>
            </a:r>
            <a:r>
              <a:rPr b="0" lang="en-US" sz="4400" spc="-1" strike="noStrike">
                <a:solidFill>
                  <a:srgbClr val="000000"/>
                </a:solidFill>
                <a:latin typeface="Arial"/>
              </a:rPr>
              <a:t>th</a:t>
            </a:r>
            <a:r>
              <a:rPr b="0" lang="en-US" sz="4400" spc="-1" strike="noStrike">
                <a:solidFill>
                  <a:srgbClr val="000000"/>
                </a:solidFill>
                <a:latin typeface="Arial"/>
              </a:rPr>
              <a:t>e </a:t>
            </a:r>
            <a:r>
              <a:rPr b="0" lang="en-US" sz="4400" spc="-1" strike="noStrike">
                <a:solidFill>
                  <a:srgbClr val="000000"/>
                </a:solidFill>
                <a:latin typeface="Arial"/>
              </a:rPr>
              <a:t>titl</a:t>
            </a:r>
            <a:r>
              <a:rPr b="0" lang="en-US" sz="4400" spc="-1" strike="noStrike">
                <a:solidFill>
                  <a:srgbClr val="000000"/>
                </a:solidFill>
                <a:latin typeface="Arial"/>
              </a:rPr>
              <a:t>e </a:t>
            </a:r>
            <a:r>
              <a:rPr b="0" lang="en-US" sz="4400" spc="-1" strike="noStrike">
                <a:solidFill>
                  <a:srgbClr val="000000"/>
                </a:solidFill>
                <a:latin typeface="Arial"/>
              </a:rPr>
              <a:t>te</a:t>
            </a:r>
            <a:r>
              <a:rPr b="0" lang="en-US" sz="4400" spc="-1" strike="noStrike">
                <a:solidFill>
                  <a:srgbClr val="000000"/>
                </a:solidFill>
                <a:latin typeface="Arial"/>
              </a:rPr>
              <a:t>xt </a:t>
            </a:r>
            <a:r>
              <a:rPr b="0" lang="en-US" sz="4400" spc="-1" strike="noStrike">
                <a:solidFill>
                  <a:srgbClr val="000000"/>
                </a:solidFill>
                <a:latin typeface="Arial"/>
              </a:rPr>
              <a:t>fo</a:t>
            </a:r>
            <a:r>
              <a:rPr b="0" lang="en-US" sz="4400" spc="-1" strike="noStrike">
                <a:solidFill>
                  <a:srgbClr val="000000"/>
                </a:solidFill>
                <a:latin typeface="Arial"/>
              </a:rPr>
              <a:t>r</a:t>
            </a:r>
            <a:r>
              <a:rPr b="0" lang="en-US" sz="4400" spc="-1" strike="noStrike">
                <a:solidFill>
                  <a:srgbClr val="000000"/>
                </a:solidFill>
                <a:latin typeface="Arial"/>
              </a:rPr>
              <a:t>m</a:t>
            </a:r>
            <a:r>
              <a:rPr b="0" lang="en-US" sz="4400" spc="-1" strike="noStrike">
                <a:solidFill>
                  <a:srgbClr val="000000"/>
                </a:solidFill>
                <a:latin typeface="Arial"/>
              </a:rPr>
              <a:t>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9000" cy="6837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45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6141A5E-C2C7-49CE-851A-41A0D037C998}"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195840" cy="34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9840" cy="549720"/>
          </a:xfrm>
          <a:prstGeom prst="rect">
            <a:avLst/>
          </a:prstGeom>
          <a:ln w="0">
            <a:noFill/>
          </a:ln>
        </p:spPr>
      </p:pic>
      <p:pic>
        <p:nvPicPr>
          <p:cNvPr id="50" name="Grafik 2" descr=""/>
          <p:cNvPicPr/>
          <p:nvPr/>
        </p:nvPicPr>
        <p:blipFill>
          <a:blip r:embed="rId3"/>
          <a:stretch/>
        </p:blipFill>
        <p:spPr>
          <a:xfrm>
            <a:off x="7430400" y="134640"/>
            <a:ext cx="3685680" cy="501840"/>
          </a:xfrm>
          <a:prstGeom prst="rect">
            <a:avLst/>
          </a:prstGeom>
          <a:ln w="0">
            <a:noFill/>
          </a:ln>
        </p:spPr>
      </p:pic>
      <p:sp>
        <p:nvSpPr>
          <p:cNvPr id="51" name="CustomShape 4"/>
          <p:cNvSpPr/>
          <p:nvPr/>
        </p:nvSpPr>
        <p:spPr>
          <a:xfrm>
            <a:off x="11444760" y="0"/>
            <a:ext cx="729000" cy="6837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459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1AEEBA4-FAF6-412F-AB3F-720034C25E35}"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71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a:t>
            </a:r>
            <a:r>
              <a:rPr b="0" lang="en-US" sz="4400" spc="-1" strike="noStrike">
                <a:solidFill>
                  <a:srgbClr val="000000"/>
                </a:solidFill>
                <a:latin typeface="Arial"/>
              </a:rPr>
              <a:t>the 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 name="CustomShape 2"/>
          <p:cNvSpPr/>
          <p:nvPr/>
        </p:nvSpPr>
        <p:spPr>
          <a:xfrm>
            <a:off x="11438640" y="6453360"/>
            <a:ext cx="752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0B7AE80-49AD-453B-BAAD-63296CC23BC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2" name="CustomShape 3"/>
          <p:cNvSpPr/>
          <p:nvPr/>
        </p:nvSpPr>
        <p:spPr>
          <a:xfrm>
            <a:off x="912240" y="1268280"/>
            <a:ext cx="9202680" cy="35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 name="Picture 19" descr="Logo_TUC_de_RGB"/>
          <p:cNvPicPr/>
          <p:nvPr/>
        </p:nvPicPr>
        <p:blipFill>
          <a:blip r:embed="rId2"/>
          <a:stretch/>
        </p:blipFill>
        <p:spPr>
          <a:xfrm>
            <a:off x="0" y="0"/>
            <a:ext cx="3046680" cy="556560"/>
          </a:xfrm>
          <a:prstGeom prst="rect">
            <a:avLst/>
          </a:prstGeom>
          <a:ln w="0">
            <a:noFill/>
          </a:ln>
        </p:spPr>
      </p:pic>
      <p:pic>
        <p:nvPicPr>
          <p:cNvPr id="134" name="Grafik 2" descr=""/>
          <p:cNvPicPr/>
          <p:nvPr/>
        </p:nvPicPr>
        <p:blipFill>
          <a:blip r:embed="rId3"/>
          <a:stretch/>
        </p:blipFill>
        <p:spPr>
          <a:xfrm>
            <a:off x="7430400" y="134640"/>
            <a:ext cx="3692520" cy="508680"/>
          </a:xfrm>
          <a:prstGeom prst="rect">
            <a:avLst/>
          </a:prstGeom>
          <a:ln w="0">
            <a:noFill/>
          </a:ln>
        </p:spPr>
      </p:pic>
      <p:sp>
        <p:nvSpPr>
          <p:cNvPr id="135" name="CustomShape 4"/>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 name="CustomShape 5"/>
          <p:cNvSpPr/>
          <p:nvPr/>
        </p:nvSpPr>
        <p:spPr>
          <a:xfrm>
            <a:off x="11438640" y="6453360"/>
            <a:ext cx="752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BA1AF06-E9F2-4AC3-B4AE-17DFFD33EC3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 name="CustomShape 6"/>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52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C074442-B4E7-4F74-B695-E85C821CDBF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8" name="CustomShape 3"/>
          <p:cNvSpPr/>
          <p:nvPr/>
        </p:nvSpPr>
        <p:spPr>
          <a:xfrm>
            <a:off x="912240" y="1268280"/>
            <a:ext cx="9202680" cy="3560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46680" cy="556560"/>
          </a:xfrm>
          <a:prstGeom prst="rect">
            <a:avLst/>
          </a:prstGeom>
          <a:ln w="0">
            <a:noFill/>
          </a:ln>
        </p:spPr>
      </p:pic>
      <p:pic>
        <p:nvPicPr>
          <p:cNvPr id="180" name="Grafik 2" descr=""/>
          <p:cNvPicPr/>
          <p:nvPr/>
        </p:nvPicPr>
        <p:blipFill>
          <a:blip r:embed="rId3"/>
          <a:stretch/>
        </p:blipFill>
        <p:spPr>
          <a:xfrm>
            <a:off x="7430400" y="134640"/>
            <a:ext cx="3692520" cy="508680"/>
          </a:xfrm>
          <a:prstGeom prst="rect">
            <a:avLst/>
          </a:prstGeom>
          <a:ln w="0">
            <a:noFill/>
          </a:ln>
        </p:spPr>
      </p:pic>
      <p:sp>
        <p:nvSpPr>
          <p:cNvPr id="181" name="CustomShape 4"/>
          <p:cNvSpPr/>
          <p:nvPr/>
        </p:nvSpPr>
        <p:spPr>
          <a:xfrm>
            <a:off x="11444760" y="0"/>
            <a:ext cx="735840" cy="68446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527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25EA2AA-41E9-45BE-931C-D2690BC1099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3" name="CustomShape 6"/>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a:t>
            </a:r>
            <a:r>
              <a:rPr b="0" lang="en-US" sz="4400" spc="-1" strike="noStrike">
                <a:solidFill>
                  <a:srgbClr val="000000"/>
                </a:solidFill>
                <a:latin typeface="Arial"/>
              </a:rPr>
              <a:t>edit the </a:t>
            </a:r>
            <a:r>
              <a:rPr b="0" lang="en-US" sz="4400" spc="-1" strike="noStrike">
                <a:solidFill>
                  <a:srgbClr val="000000"/>
                </a:solidFill>
                <a:latin typeface="Arial"/>
              </a:rPr>
              <a:t>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hyperlink" Target="https://ec.europa.eu/clima/system/files/2020-09/2020_study_main_report_en.pdf" TargetMode="External"/><Relationship Id="rId4" Type="http://schemas.openxmlformats.org/officeDocument/2006/relationships/hyperlink" Target="https://www.iso.org/standard/37456.html" TargetMode="External"/><Relationship Id="rId5"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2.png"/><Relationship Id="rId4"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85.xml"/><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48920" cy="11354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223" name="CustomShape 2"/>
          <p:cNvSpPr/>
          <p:nvPr/>
        </p:nvSpPr>
        <p:spPr>
          <a:xfrm>
            <a:off x="527400" y="2852640"/>
            <a:ext cx="10348920" cy="23562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p:txBody>
      </p:sp>
      <p:sp>
        <p:nvSpPr>
          <p:cNvPr id="224" name=""/>
          <p:cNvSpPr txBox="1"/>
          <p:nvPr/>
        </p:nvSpPr>
        <p:spPr>
          <a:xfrm>
            <a:off x="7086600" y="914400"/>
            <a:ext cx="25146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a:t>
            </a:r>
            <a:r>
              <a:rPr b="0" lang="en-US" sz="1800" spc="-1" strike="noStrike">
                <a:solidFill>
                  <a:srgbClr val="000000"/>
                </a:solidFill>
                <a:latin typeface="Arial"/>
              </a:rPr>
              <a:t>Change </a:t>
            </a:r>
            <a:r>
              <a:rPr b="0" lang="en-US" sz="1800" spc="-1" strike="noStrike">
                <a:solidFill>
                  <a:srgbClr val="000000"/>
                </a:solidFill>
                <a:latin typeface="Arial"/>
              </a:rPr>
              <a:t>footer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1"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252" name="CustomShape 3"/>
          <p:cNvSpPr/>
          <p:nvPr/>
        </p:nvSpPr>
        <p:spPr>
          <a:xfrm>
            <a:off x="865800" y="2859480"/>
            <a:ext cx="9918360" cy="147744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solidFill>
                <a:srgbClr val="000000"/>
              </a:solidFill>
              <a:latin typeface="Arial"/>
            </a:endParaRPr>
          </a:p>
        </p:txBody>
      </p:sp>
      <p:sp>
        <p:nvSpPr>
          <p:cNvPr id="253"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255"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56"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US" sz="2200" spc="-1" strike="noStrike">
              <a:solidFill>
                <a:srgbClr val="000000"/>
              </a:solidFill>
              <a:latin typeface="Arial"/>
            </a:endParaRPr>
          </a:p>
        </p:txBody>
      </p:sp>
      <p:sp>
        <p:nvSpPr>
          <p:cNvPr id="257" name="CustomShape 4"/>
          <p:cNvSpPr/>
          <p:nvPr/>
        </p:nvSpPr>
        <p:spPr>
          <a:xfrm>
            <a:off x="274320" y="6219360"/>
            <a:ext cx="10694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8" name="CustomShape 5"/>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9" name=""/>
          <p:cNvSpPr txBox="1"/>
          <p:nvPr/>
        </p:nvSpPr>
        <p:spPr>
          <a:xfrm>
            <a:off x="8458200" y="91440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a:t>
            </a:r>
            <a:r>
              <a:rPr b="0" lang="en-US" sz="1800" spc="-1" strike="noStrike">
                <a:solidFill>
                  <a:srgbClr val="000000"/>
                </a:solidFill>
                <a:latin typeface="Arial"/>
              </a:rPr>
              <a:t>O: </a:t>
            </a:r>
            <a:r>
              <a:rPr b="0" lang="en-US" sz="1800" spc="-1" strike="noStrike">
                <a:solidFill>
                  <a:srgbClr val="000000"/>
                </a:solidFill>
                <a:latin typeface="Arial"/>
              </a:rPr>
              <a:t>Self </a:t>
            </a:r>
            <a:r>
              <a:rPr b="0" lang="en-US" sz="1800" spc="-1" strike="noStrike">
                <a:solidFill>
                  <a:srgbClr val="000000"/>
                </a:solidFill>
                <a:latin typeface="Arial"/>
              </a:rPr>
              <a:t>study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 Study</a:t>
            </a:r>
            <a:endParaRPr b="0" lang="en-US" sz="2400" spc="-1" strike="noStrike">
              <a:solidFill>
                <a:srgbClr val="000000"/>
              </a:solidFill>
              <a:latin typeface="Arial"/>
            </a:endParaRPr>
          </a:p>
        </p:txBody>
      </p:sp>
      <p:sp>
        <p:nvSpPr>
          <p:cNvPr id="261" name="CustomShape 2"/>
          <p:cNvSpPr/>
          <p:nvPr/>
        </p:nvSpPr>
        <p:spPr>
          <a:xfrm>
            <a:off x="335520" y="1268280"/>
            <a:ext cx="53730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262"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US" sz="2200" spc="-1" strike="noStrike">
              <a:solidFill>
                <a:srgbClr val="000000"/>
              </a:solidFill>
              <a:latin typeface="Arial"/>
            </a:endParaRPr>
          </a:p>
        </p:txBody>
      </p:sp>
      <p:sp>
        <p:nvSpPr>
          <p:cNvPr id="263" name="CustomShape 4"/>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64" name="" descr=""/>
          <p:cNvPicPr/>
          <p:nvPr/>
        </p:nvPicPr>
        <p:blipFill>
          <a:blip r:embed="rId2"/>
          <a:stretch/>
        </p:blipFill>
        <p:spPr>
          <a:xfrm>
            <a:off x="5378400" y="1312200"/>
            <a:ext cx="6001920" cy="47980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Four main phases of LCA</a:t>
            </a:r>
            <a:endParaRPr b="0" lang="en-US" sz="2400" spc="-1" strike="noStrike">
              <a:solidFill>
                <a:srgbClr val="000000"/>
              </a:solidFill>
              <a:latin typeface="Arial"/>
            </a:endParaRPr>
          </a:p>
        </p:txBody>
      </p:sp>
      <p:pic>
        <p:nvPicPr>
          <p:cNvPr id="266" name="" descr=""/>
          <p:cNvPicPr/>
          <p:nvPr/>
        </p:nvPicPr>
        <p:blipFill>
          <a:blip r:embed="rId1"/>
          <a:stretch/>
        </p:blipFill>
        <p:spPr>
          <a:xfrm>
            <a:off x="4476960" y="1719360"/>
            <a:ext cx="3231720" cy="3412800"/>
          </a:xfrm>
          <a:prstGeom prst="rect">
            <a:avLst/>
          </a:prstGeom>
          <a:ln w="0">
            <a:noFill/>
          </a:ln>
        </p:spPr>
      </p:pic>
      <p:sp>
        <p:nvSpPr>
          <p:cNvPr id="267" name="CustomShape 2"/>
          <p:cNvSpPr/>
          <p:nvPr/>
        </p:nvSpPr>
        <p:spPr>
          <a:xfrm>
            <a:off x="3200400" y="3200400"/>
            <a:ext cx="1136520" cy="34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t>
            </a:r>
            <a:endParaRPr b="0" lang="en-US" sz="1800" spc="-1" strike="noStrike">
              <a:solidFill>
                <a:srgbClr val="000000"/>
              </a:solidFill>
              <a:latin typeface="Arial"/>
            </a:endParaRPr>
          </a:p>
        </p:txBody>
      </p:sp>
      <p:sp>
        <p:nvSpPr>
          <p:cNvPr id="268" name="CustomShape 3"/>
          <p:cNvSpPr/>
          <p:nvPr/>
        </p:nvSpPr>
        <p:spPr>
          <a:xfrm>
            <a:off x="3200760" y="4640400"/>
            <a:ext cx="1136520" cy="349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LCIA</a:t>
            </a:r>
            <a:endParaRPr b="0" lang="en-US" sz="1800" spc="-1" strike="noStrike">
              <a:solidFill>
                <a:srgbClr val="000000"/>
              </a:solidFill>
              <a:latin typeface="Arial"/>
            </a:endParaRPr>
          </a:p>
        </p:txBody>
      </p:sp>
      <p:sp>
        <p:nvSpPr>
          <p:cNvPr id="269" name="CustomShape 4"/>
          <p:cNvSpPr/>
          <p:nvPr/>
        </p:nvSpPr>
        <p:spPr>
          <a:xfrm>
            <a:off x="274320" y="6219360"/>
            <a:ext cx="77724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4406760"/>
            <a:ext cx="10738440" cy="1347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Goal and scope definition</a:t>
            </a:r>
            <a:endParaRPr b="0" lang="en-US" sz="3000" spc="-1" strike="noStrike">
              <a:solidFill>
                <a:srgbClr val="000000"/>
              </a:solidFill>
              <a:latin typeface="Arial"/>
            </a:endParaRPr>
          </a:p>
        </p:txBody>
      </p:sp>
      <p:sp>
        <p:nvSpPr>
          <p:cNvPr id="271" name="CustomShape 2"/>
          <p:cNvSpPr/>
          <p:nvPr/>
        </p:nvSpPr>
        <p:spPr>
          <a:xfrm>
            <a:off x="335520" y="2906640"/>
            <a:ext cx="10738440" cy="1485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73" name="CustomShape 2"/>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solidFill>
                <a:srgbClr val="000000"/>
              </a:solidFill>
              <a:latin typeface="Arial"/>
            </a:endParaRPr>
          </a:p>
        </p:txBody>
      </p:sp>
      <p:sp>
        <p:nvSpPr>
          <p:cNvPr id="274" name="CustomShape 3"/>
          <p:cNvSpPr/>
          <p:nvPr/>
        </p:nvSpPr>
        <p:spPr>
          <a:xfrm>
            <a:off x="609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Explores the environmental impact of a representative selection of road vehicle configurations in a holistic manner.</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Targets an audience comprising primarily the European Commission and secondarily decision-makers in general.</a:t>
            </a:r>
            <a:endParaRPr b="0" lang="en-US" sz="1800" spc="-1" strike="noStrike">
              <a:solidFill>
                <a:srgbClr val="000000"/>
              </a:solidFill>
              <a:latin typeface="Arial"/>
            </a:endParaRPr>
          </a:p>
        </p:txBody>
      </p:sp>
      <p:sp>
        <p:nvSpPr>
          <p:cNvPr id="275" name="CustomShape 4"/>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276" name="CustomShape 5"/>
          <p:cNvSpPr/>
          <p:nvPr/>
        </p:nvSpPr>
        <p:spPr>
          <a:xfrm>
            <a:off x="274320" y="6399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77" name="CustomShape 6"/>
          <p:cNvSpPr/>
          <p:nvPr/>
        </p:nvSpPr>
        <p:spPr>
          <a:xfrm>
            <a:off x="274320" y="6147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78" name=""/>
          <p:cNvSpPr txBox="1"/>
          <p:nvPr/>
        </p:nvSpPr>
        <p:spPr>
          <a:xfrm>
            <a:off x="7315200" y="76464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a:t>
            </a:r>
            <a:r>
              <a:rPr b="0" lang="en-US" sz="1800" spc="-1" strike="noStrike">
                <a:solidFill>
                  <a:srgbClr val="000000"/>
                </a:solidFill>
                <a:latin typeface="Arial"/>
              </a:rPr>
              <a:t>O: </a:t>
            </a:r>
            <a:r>
              <a:rPr b="0" lang="en-US" sz="1800" spc="-1" strike="noStrike">
                <a:solidFill>
                  <a:srgbClr val="000000"/>
                </a:solidFill>
                <a:latin typeface="Arial"/>
              </a:rPr>
              <a:t>Split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0" name="CustomShape 2"/>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81"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82" name="CustomShape 4"/>
          <p:cNvSpPr/>
          <p:nvPr/>
        </p:nvSpPr>
        <p:spPr>
          <a:xfrm>
            <a:off x="6491160" y="2743200"/>
            <a:ext cx="3332160" cy="1073160"/>
          </a:xfrm>
          <a:prstGeom prst="borderCallout1">
            <a:avLst>
              <a:gd name="adj1" fmla="val 18750"/>
              <a:gd name="adj2" fmla="val -8333"/>
              <a:gd name="adj3" fmla="val 21199"/>
              <a:gd name="adj4" fmla="val -64319"/>
            </a:avLst>
          </a:prstGeom>
          <a:solidFill>
            <a:srgbClr val="008c4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a:t>
            </a:r>
            <a:endParaRPr b="0" lang="en-US" sz="1800" spc="-1" strike="noStrike">
              <a:solidFill>
                <a:srgbClr val="000000"/>
              </a:solidFill>
              <a:latin typeface="Arial"/>
            </a:endParaRPr>
          </a:p>
        </p:txBody>
      </p:sp>
      <p:sp>
        <p:nvSpPr>
          <p:cNvPr id="283" name="CustomShape 5"/>
          <p:cNvSpPr/>
          <p:nvPr/>
        </p:nvSpPr>
        <p:spPr>
          <a:xfrm>
            <a:off x="6497640" y="4183200"/>
            <a:ext cx="3332160" cy="1982520"/>
          </a:xfrm>
          <a:prstGeom prst="borderCallout1">
            <a:avLst>
              <a:gd name="adj1" fmla="val 18750"/>
              <a:gd name="adj2" fmla="val -8333"/>
              <a:gd name="adj3" fmla="val -25296"/>
              <a:gd name="adj4" fmla="val -100601"/>
            </a:avLst>
          </a:prstGeom>
          <a:solidFill>
            <a:srgbClr val="008c4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fulfill the function expressed by</a:t>
            </a:r>
            <a:endParaRPr b="0" lang="en-US" sz="1800" spc="-1" strike="noStrike">
              <a:solidFill>
                <a:srgbClr val="000000"/>
              </a:solidFill>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US" sz="1800" spc="-1" strike="noStrike">
              <a:solidFill>
                <a:srgbClr val="000000"/>
              </a:solidFill>
              <a:latin typeface="Arial"/>
            </a:endParaRPr>
          </a:p>
        </p:txBody>
      </p:sp>
      <p:sp>
        <p:nvSpPr>
          <p:cNvPr id="284" name="CustomShape 6"/>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85" name=""/>
          <p:cNvSpPr txBox="1"/>
          <p:nvPr/>
        </p:nvSpPr>
        <p:spPr>
          <a:xfrm>
            <a:off x="7315200" y="76464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Split</a:t>
            </a:r>
            <a:endParaRPr b="0" lang="en-US" sz="1800" spc="-1" strike="noStrike">
              <a:solidFill>
                <a:srgbClr val="000000"/>
              </a:solidFill>
              <a:latin typeface="Arial"/>
            </a:endParaRPr>
          </a:p>
        </p:txBody>
      </p:sp>
      <p:sp>
        <p:nvSpPr>
          <p:cNvPr id="286" name=""/>
          <p:cNvSpPr txBox="1"/>
          <p:nvPr/>
        </p:nvSpPr>
        <p:spPr>
          <a:xfrm>
            <a:off x="7315200" y="1088640"/>
            <a:ext cx="2743200" cy="6022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simplify reference flow definition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88" name="CustomShape 2"/>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289"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90" name="CustomShape 4"/>
          <p:cNvSpPr/>
          <p:nvPr/>
        </p:nvSpPr>
        <p:spPr>
          <a:xfrm>
            <a:off x="6095520" y="1268280"/>
            <a:ext cx="491580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solidFill>
                <a:srgbClr val="000000"/>
              </a:solidFill>
              <a:latin typeface="Arial"/>
            </a:endParaRPr>
          </a:p>
        </p:txBody>
      </p:sp>
      <p:graphicFrame>
        <p:nvGraphicFramePr>
          <p:cNvPr id="291"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a:lnSpc>
                          <a:spcPct val="100000"/>
                        </a:lnSpc>
                      </a:pPr>
                      <a:r>
                        <a:rPr b="1" lang="en-US" sz="900" spc="-1" strike="noStrike">
                          <a:solidFill>
                            <a:srgbClr val="000000"/>
                          </a:solidFill>
                          <a:latin typeface="DejaVu Sans"/>
                        </a:rPr>
                        <a:t>Body Type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Passenger Car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Van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Rigid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Artic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Urban bus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Coach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a:lnSpc>
                          <a:spcPct val="100000"/>
                        </a:lnSpc>
                      </a:pPr>
                      <a:r>
                        <a:rPr b="1" lang="en-US" sz="800" spc="-1" strike="noStrike">
                          <a:solidFill>
                            <a:srgbClr val="000000"/>
                          </a:solidFill>
                          <a:latin typeface="DejaVu Sans"/>
                        </a:rPr>
                        <a:t>Default reference flow</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800" spc="-1" strike="noStrike">
                          <a:solidFill>
                            <a:srgbClr val="000000"/>
                          </a:solidFill>
                          <a:latin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292" name="CustomShape 6"/>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93" name="CustomShape 7"/>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8"/>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short detour</a:t>
            </a:r>
            <a:endParaRPr b="0" lang="en-US" sz="2400" spc="-1" strike="noStrike">
              <a:solidFill>
                <a:srgbClr val="000000"/>
              </a:solidFill>
              <a:latin typeface="Arial"/>
            </a:endParaRPr>
          </a:p>
        </p:txBody>
      </p:sp>
      <p:sp>
        <p:nvSpPr>
          <p:cNvPr id="295" name="CustomShape 10"/>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Mushroom substrate production</a:t>
            </a:r>
            <a:endParaRPr b="0" lang="en-US" sz="2200" spc="-1" strike="noStrike">
              <a:solidFill>
                <a:srgbClr val="000000"/>
              </a:solidFill>
              <a:latin typeface="Arial"/>
            </a:endParaRPr>
          </a:p>
        </p:txBody>
      </p:sp>
      <p:sp>
        <p:nvSpPr>
          <p:cNvPr id="296" name="CustomShape 11"/>
          <p:cNvSpPr/>
          <p:nvPr/>
        </p:nvSpPr>
        <p:spPr>
          <a:xfrm>
            <a:off x="457200" y="1600200"/>
            <a:ext cx="5257800" cy="43434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Font typeface="Wingdings" charset="2"/>
              <a:buChar char=""/>
            </a:pPr>
            <a:endParaRPr b="0" lang="en-US" sz="1800" spc="-1" strike="noStrike">
              <a:solidFill>
                <a:srgbClr val="c9211e"/>
              </a:solidFill>
              <a:latin typeface="Arial"/>
            </a:endParaRPr>
          </a:p>
          <a:p>
            <a:pPr marL="216000" indent="-216000">
              <a:lnSpc>
                <a:spcPct val="100000"/>
              </a:lnSpc>
              <a:buClr>
                <a:srgbClr val="008c4f"/>
              </a:buClr>
              <a:buSzPct val="60000"/>
              <a:buFont typeface="OpenSymbol"/>
              <a:buChar char="◾"/>
            </a:pPr>
            <a:r>
              <a:rPr b="1" lang="en-US" sz="1800" spc="-1" strike="noStrike">
                <a:solidFill>
                  <a:srgbClr val="000000"/>
                </a:solidFill>
                <a:latin typeface="Arial"/>
                <a:ea typeface="DejaVu Sans"/>
              </a:rPr>
              <a:t>Goal</a:t>
            </a:r>
            <a:endParaRPr b="0" lang="en-US" sz="1800" spc="-1" strike="noStrike">
              <a:solidFill>
                <a:srgbClr val="c9211e"/>
              </a:solidFill>
              <a:latin typeface="Arial"/>
            </a:endParaRPr>
          </a:p>
          <a:p>
            <a:pPr lvl="1" marL="432000" indent="-216000">
              <a:lnSpc>
                <a:spcPct val="100000"/>
              </a:lnSpc>
              <a:buClr>
                <a:srgbClr val="008c4f"/>
              </a:buClr>
              <a:buSzPct val="60000"/>
              <a:buFont typeface="OpenSymbol"/>
              <a:buChar char="—"/>
            </a:pPr>
            <a:r>
              <a:rPr b="0" lang="en-US" sz="1800" spc="-1" strike="noStrike">
                <a:solidFill>
                  <a:srgbClr val="000000"/>
                </a:solidFill>
                <a:latin typeface="Arial"/>
                <a:ea typeface="DejaVu Sans"/>
              </a:rPr>
              <a:t>Compare the environmental impact of the developed mushroom pods (in terms of materials) with non-reusable substrate bags by running lifecycle assessment calculations.</a:t>
            </a:r>
            <a:endParaRPr b="0" lang="en-US" sz="1800" spc="-1" strike="noStrike">
              <a:solidFill>
                <a:srgbClr val="c9211e"/>
              </a:solidFill>
              <a:latin typeface="Arial"/>
            </a:endParaRPr>
          </a:p>
          <a:p>
            <a:pPr>
              <a:lnSpc>
                <a:spcPct val="100000"/>
              </a:lnSpc>
            </a:pPr>
            <a:endParaRPr b="0" lang="en-US" sz="1800" spc="-1" strike="noStrike">
              <a:solidFill>
                <a:srgbClr val="c9211e"/>
              </a:solidFill>
              <a:latin typeface="Arial"/>
            </a:endParaRPr>
          </a:p>
          <a:p>
            <a:pPr>
              <a:lnSpc>
                <a:spcPct val="100000"/>
              </a:lnSpc>
            </a:pPr>
            <a:endParaRPr b="0" lang="en-US" sz="1800" spc="-1" strike="noStrike">
              <a:solidFill>
                <a:srgbClr val="c9211e"/>
              </a:solidFill>
              <a:latin typeface="Arial"/>
            </a:endParaRPr>
          </a:p>
          <a:p>
            <a:pPr>
              <a:lnSpc>
                <a:spcPct val="100000"/>
              </a:lnSpc>
            </a:pPr>
            <a:r>
              <a:rPr b="0" lang="en-US" sz="1800" spc="-1" strike="noStrike">
                <a:solidFill>
                  <a:srgbClr val="c9211e"/>
                </a:solidFill>
                <a:latin typeface="Arial"/>
                <a:ea typeface="DejaVu Sans"/>
              </a:rPr>
              <a:t>TODO: Basic overview of how we create mushroom substrate and how the process differs from bags and buckets (2-3 slides)</a:t>
            </a:r>
            <a:endParaRPr b="0" lang="en-US" sz="1800" spc="-1" strike="noStrike">
              <a:solidFill>
                <a:srgbClr val="c9211e"/>
              </a:solidFill>
              <a:latin typeface="Arial"/>
            </a:endParaRPr>
          </a:p>
          <a:p>
            <a:pPr>
              <a:lnSpc>
                <a:spcPct val="100000"/>
              </a:lnSpc>
            </a:pPr>
            <a:endParaRPr b="0" lang="en-US" sz="1800" spc="-1" strike="noStrike">
              <a:solidFill>
                <a:srgbClr val="c9211e"/>
              </a:solidFill>
              <a:latin typeface="Arial"/>
            </a:endParaRPr>
          </a:p>
          <a:p>
            <a:pPr>
              <a:lnSpc>
                <a:spcPct val="100000"/>
              </a:lnSpc>
            </a:pPr>
            <a:endParaRPr b="0" lang="en-US" sz="1800" spc="-1" strike="noStrike">
              <a:solidFill>
                <a:srgbClr val="c9211e"/>
              </a:solidFill>
              <a:latin typeface="Arial"/>
            </a:endParaRPr>
          </a:p>
          <a:p>
            <a:pPr>
              <a:lnSpc>
                <a:spcPct val="100000"/>
              </a:lnSpc>
            </a:pPr>
            <a:r>
              <a:rPr b="0" lang="en-US" sz="1800" spc="-1" strike="noStrike">
                <a:solidFill>
                  <a:srgbClr val="c9211e"/>
                </a:solidFill>
                <a:latin typeface="Arial"/>
                <a:ea typeface="DejaVu Sans"/>
              </a:rPr>
              <a:t>TODO: Add picture of substrate bag</a:t>
            </a:r>
            <a:endParaRPr b="0" lang="en-US" sz="1800" spc="-1" strike="noStrike">
              <a:solidFill>
                <a:srgbClr val="c9211e"/>
              </a:solidFill>
              <a:latin typeface="Arial"/>
            </a:endParaRPr>
          </a:p>
          <a:p>
            <a:pPr>
              <a:lnSpc>
                <a:spcPct val="100000"/>
              </a:lnSpc>
            </a:pPr>
            <a:endParaRPr b="0" lang="en-US" sz="1800" spc="-1" strike="noStrike">
              <a:solidFill>
                <a:srgbClr val="c9211e"/>
              </a:solidFill>
              <a:latin typeface="Arial"/>
            </a:endParaRPr>
          </a:p>
          <a:p>
            <a:pPr>
              <a:lnSpc>
                <a:spcPct val="100000"/>
              </a:lnSpc>
            </a:pPr>
            <a:r>
              <a:rPr b="0" lang="en-US" sz="1800" spc="-1" strike="noStrike">
                <a:solidFill>
                  <a:srgbClr val="c9211e"/>
                </a:solidFill>
                <a:latin typeface="Arial"/>
                <a:ea typeface="DejaVu Sans"/>
              </a:rPr>
              <a:t>TODO: License: CC-By-SA 4.0 , but who is the author → Add people in Mushroom project</a:t>
            </a:r>
            <a:endParaRPr b="0" lang="en-US" sz="1800" spc="-1" strike="noStrike">
              <a:solidFill>
                <a:srgbClr val="c9211e"/>
              </a:solidFill>
              <a:latin typeface="Arial"/>
            </a:endParaRPr>
          </a:p>
        </p:txBody>
      </p:sp>
      <p:pic>
        <p:nvPicPr>
          <p:cNvPr id="297" name="" descr=""/>
          <p:cNvPicPr/>
          <p:nvPr/>
        </p:nvPicPr>
        <p:blipFill>
          <a:blip r:embed="rId1"/>
          <a:stretch/>
        </p:blipFill>
        <p:spPr>
          <a:xfrm>
            <a:off x="7504200" y="1233360"/>
            <a:ext cx="3240000" cy="4710240"/>
          </a:xfrm>
          <a:prstGeom prst="rect">
            <a:avLst/>
          </a:prstGeom>
          <a:ln w="0">
            <a:noFill/>
          </a:ln>
        </p:spPr>
      </p:pic>
      <p:sp>
        <p:nvSpPr>
          <p:cNvPr id="298" name="CustomShape 12"/>
          <p:cNvSpPr/>
          <p:nvPr/>
        </p:nvSpPr>
        <p:spPr>
          <a:xfrm>
            <a:off x="274320" y="6492240"/>
            <a:ext cx="105228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ETCE-Lab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9"/>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t>
            </a:r>
            <a:r>
              <a:rPr b="1" lang="en-US" sz="2400" spc="-1" strike="noStrike">
                <a:solidFill>
                  <a:srgbClr val="000000"/>
                </a:solidFill>
                <a:latin typeface="DejaVu Sans"/>
                <a:ea typeface="DejaVu Sans"/>
              </a:rPr>
              <a:t>and </a:t>
            </a:r>
            <a:r>
              <a:rPr b="1" lang="en-US" sz="2400" spc="-1" strike="noStrike">
                <a:solidFill>
                  <a:srgbClr val="000000"/>
                </a:solidFill>
                <a:latin typeface="DejaVu Sans"/>
                <a:ea typeface="DejaVu Sans"/>
              </a:rPr>
              <a:t>Scop</a:t>
            </a:r>
            <a:r>
              <a:rPr b="1" lang="en-US" sz="2400" spc="-1" strike="noStrike">
                <a:solidFill>
                  <a:srgbClr val="000000"/>
                </a:solidFill>
                <a:latin typeface="DejaVu Sans"/>
                <a:ea typeface="DejaVu Sans"/>
              </a:rPr>
              <a:t>e </a:t>
            </a:r>
            <a:r>
              <a:rPr b="1" lang="en-US" sz="2400" spc="-1" strike="noStrike">
                <a:solidFill>
                  <a:srgbClr val="000000"/>
                </a:solidFill>
                <a:latin typeface="DejaVu Sans"/>
                <a:ea typeface="DejaVu Sans"/>
              </a:rPr>
              <a:t>Defin</a:t>
            </a:r>
            <a:r>
              <a:rPr b="1" lang="en-US" sz="2400" spc="-1" strike="noStrike">
                <a:solidFill>
                  <a:srgbClr val="000000"/>
                </a:solidFill>
                <a:latin typeface="DejaVu Sans"/>
                <a:ea typeface="DejaVu Sans"/>
              </a:rPr>
              <a:t>ition</a:t>
            </a:r>
            <a:endParaRPr b="0" lang="en-US" sz="2400" spc="-1" strike="noStrike">
              <a:solidFill>
                <a:srgbClr val="000000"/>
              </a:solidFill>
              <a:latin typeface="Arial"/>
            </a:endParaRPr>
          </a:p>
        </p:txBody>
      </p:sp>
      <p:sp>
        <p:nvSpPr>
          <p:cNvPr id="300" name="CustomShape 14"/>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a:t>
            </a:r>
            <a:r>
              <a:rPr b="1" lang="en-US" sz="2200" spc="-1" strike="noStrike">
                <a:solidFill>
                  <a:srgbClr val="666666"/>
                </a:solidFill>
                <a:latin typeface="DejaVu Sans"/>
                <a:ea typeface="DejaVu Sans"/>
              </a:rPr>
              <a:t>onal </a:t>
            </a:r>
            <a:r>
              <a:rPr b="1" lang="en-US" sz="2200" spc="-1" strike="noStrike">
                <a:solidFill>
                  <a:srgbClr val="666666"/>
                </a:solidFill>
                <a:latin typeface="DejaVu Sans"/>
                <a:ea typeface="DejaVu Sans"/>
              </a:rPr>
              <a:t>Unit </a:t>
            </a:r>
            <a:r>
              <a:rPr b="1" lang="en-US" sz="2200" spc="-1" strike="noStrike">
                <a:solidFill>
                  <a:srgbClr val="666666"/>
                </a:solidFill>
                <a:latin typeface="DejaVu Sans"/>
                <a:ea typeface="DejaVu Sans"/>
              </a:rPr>
              <a:t>VS </a:t>
            </a:r>
            <a:r>
              <a:rPr b="1" lang="en-US" sz="2200" spc="-1" strike="noStrike">
                <a:solidFill>
                  <a:srgbClr val="666666"/>
                </a:solidFill>
                <a:latin typeface="DejaVu Sans"/>
                <a:ea typeface="DejaVu Sans"/>
              </a:rPr>
              <a:t>Refer</a:t>
            </a:r>
            <a:r>
              <a:rPr b="1" lang="en-US" sz="2200" spc="-1" strike="noStrike">
                <a:solidFill>
                  <a:srgbClr val="666666"/>
                </a:solidFill>
                <a:latin typeface="DejaVu Sans"/>
                <a:ea typeface="DejaVu Sans"/>
              </a:rPr>
              <a:t>ence </a:t>
            </a:r>
            <a:r>
              <a:rPr b="1" lang="en-US" sz="2200" spc="-1" strike="noStrike">
                <a:solidFill>
                  <a:srgbClr val="666666"/>
                </a:solidFill>
                <a:latin typeface="DejaVu Sans"/>
                <a:ea typeface="DejaVu Sans"/>
              </a:rPr>
              <a:t>Flow</a:t>
            </a:r>
            <a:endParaRPr b="0" lang="en-US" sz="2200" spc="-1" strike="noStrike">
              <a:solidFill>
                <a:srgbClr val="000000"/>
              </a:solidFill>
              <a:latin typeface="Arial"/>
            </a:endParaRPr>
          </a:p>
        </p:txBody>
      </p:sp>
      <p:sp>
        <p:nvSpPr>
          <p:cNvPr id="301" name="CustomShape 15"/>
          <p:cNvSpPr/>
          <p:nvPr/>
        </p:nvSpPr>
        <p:spPr>
          <a:xfrm>
            <a:off x="457200" y="1600200"/>
            <a:ext cx="10554120" cy="43434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33040" cy="48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226" name="CustomShape 2"/>
          <p:cNvSpPr/>
          <p:nvPr/>
        </p:nvSpPr>
        <p:spPr>
          <a:xfrm>
            <a:off x="335520" y="1268280"/>
            <a:ext cx="10733040" cy="50205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3"/>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a:t>
            </a:r>
            <a:r>
              <a:rPr b="1" lang="en-US" sz="2400" spc="-1" strike="noStrike">
                <a:solidFill>
                  <a:srgbClr val="000000"/>
                </a:solidFill>
                <a:latin typeface="DejaVu Sans"/>
                <a:ea typeface="DejaVu Sans"/>
              </a:rPr>
              <a:t>Scope </a:t>
            </a:r>
            <a:r>
              <a:rPr b="1" lang="en-US" sz="2400" spc="-1" strike="noStrike">
                <a:solidFill>
                  <a:srgbClr val="000000"/>
                </a:solidFill>
                <a:latin typeface="DejaVu Sans"/>
                <a:ea typeface="DejaVu Sans"/>
              </a:rPr>
              <a:t>Definition</a:t>
            </a:r>
            <a:endParaRPr b="0" lang="en-US" sz="2400" spc="-1" strike="noStrike">
              <a:solidFill>
                <a:srgbClr val="000000"/>
              </a:solidFill>
              <a:latin typeface="Arial"/>
            </a:endParaRPr>
          </a:p>
        </p:txBody>
      </p:sp>
      <p:sp>
        <p:nvSpPr>
          <p:cNvPr id="303" name="CustomShape 16"/>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04" name="CustomShape 17"/>
          <p:cNvSpPr/>
          <p:nvPr/>
        </p:nvSpPr>
        <p:spPr>
          <a:xfrm>
            <a:off x="457200" y="1600200"/>
            <a:ext cx="10554120" cy="43434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olonizable volume of the container (L)</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05" name=""/>
          <p:cNvSpPr txBox="1"/>
          <p:nvPr/>
        </p:nvSpPr>
        <p:spPr>
          <a:xfrm>
            <a:off x="7315200" y="764640"/>
            <a:ext cx="2743200" cy="6022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Add definitions here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8"/>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07" name="CustomShape 19"/>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08" name="CustomShape 20"/>
          <p:cNvSpPr/>
          <p:nvPr/>
        </p:nvSpPr>
        <p:spPr>
          <a:xfrm>
            <a:off x="457200" y="1600200"/>
            <a:ext cx="10554120" cy="43434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olonizable volume of the container (L)</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reference flow?</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2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10" name="CustomShape 2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311" name="CustomShape 23"/>
          <p:cNvSpPr/>
          <p:nvPr/>
        </p:nvSpPr>
        <p:spPr>
          <a:xfrm>
            <a:off x="457200" y="1600200"/>
            <a:ext cx="10554120" cy="43434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functional unit for a mushroom substrate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olonizable volume of the container (L)</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endParaRPr b="0" lang="en-US" sz="1800" spc="-1" strike="noStrike">
              <a:solidFill>
                <a:srgbClr val="000000"/>
              </a:solidFill>
              <a:latin typeface="Arial"/>
            </a:endParaRPr>
          </a:p>
          <a:p>
            <a:pPr marL="216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What is the reference flow?</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Amount of polypropylene (g)” (weight of the container)</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13" name="CustomShape 2"/>
          <p:cNvSpPr/>
          <p:nvPr/>
        </p:nvSpPr>
        <p:spPr>
          <a:xfrm>
            <a:off x="5735520" y="1628280"/>
            <a:ext cx="491580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system boundary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314"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15" name="CustomShape 4"/>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pic>
        <p:nvPicPr>
          <p:cNvPr id="316" name="" descr=""/>
          <p:cNvPicPr/>
          <p:nvPr/>
        </p:nvPicPr>
        <p:blipFill>
          <a:blip r:embed="rId1"/>
          <a:stretch/>
        </p:blipFill>
        <p:spPr>
          <a:xfrm>
            <a:off x="5620320" y="2775240"/>
            <a:ext cx="5576760" cy="2935440"/>
          </a:xfrm>
          <a:prstGeom prst="rect">
            <a:avLst/>
          </a:prstGeom>
          <a:ln w="0">
            <a:noFill/>
          </a:ln>
        </p:spPr>
      </p:pic>
      <p:sp>
        <p:nvSpPr>
          <p:cNvPr id="317" name="CustomShape 5"/>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8" name="CustomShape 6"/>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9" name=""/>
          <p:cNvSpPr txBox="1"/>
          <p:nvPr/>
        </p:nvSpPr>
        <p:spPr>
          <a:xfrm>
            <a:off x="8229600" y="914400"/>
            <a:ext cx="2057400" cy="602280"/>
          </a:xfrm>
          <a:prstGeom prst="rect">
            <a:avLst/>
          </a:prstGeom>
          <a:noFill/>
          <a:ln w="0">
            <a:noFill/>
          </a:ln>
        </p:spPr>
        <p:txBody>
          <a:bodyPr lIns="90000" rIns="90000" tIns="45000" bIns="45000" anchor="t">
            <a:noAutofit/>
          </a:bodyPr>
          <a:p>
            <a:pPr algn="ctr"/>
            <a:r>
              <a:rPr b="0" lang="en-US" sz="1800" spc="-1" strike="noStrike">
                <a:solidFill>
                  <a:srgbClr val="000000"/>
                </a:solidFill>
                <a:latin typeface="Arial"/>
              </a:rPr>
              <a:t>TOD</a:t>
            </a:r>
            <a:r>
              <a:rPr b="0" lang="en-US" sz="1800" spc="-1" strike="noStrike">
                <a:solidFill>
                  <a:srgbClr val="000000"/>
                </a:solidFill>
                <a:latin typeface="Arial"/>
              </a:rPr>
              <a:t>O: </a:t>
            </a:r>
            <a:r>
              <a:rPr b="0" lang="en-US" sz="1800" spc="-1" strike="noStrike">
                <a:solidFill>
                  <a:srgbClr val="000000"/>
                </a:solidFill>
                <a:latin typeface="Arial"/>
              </a:rPr>
              <a:t>Bigge</a:t>
            </a:r>
            <a:r>
              <a:rPr b="0" lang="en-US" sz="1800" spc="-1" strike="noStrike">
                <a:solidFill>
                  <a:srgbClr val="000000"/>
                </a:solidFill>
                <a:latin typeface="Arial"/>
              </a:rPr>
              <a:t>er </a:t>
            </a:r>
            <a:r>
              <a:rPr b="0" lang="en-US" sz="1800" spc="-1" strike="noStrike">
                <a:solidFill>
                  <a:srgbClr val="000000"/>
                </a:solidFill>
                <a:latin typeface="Arial"/>
              </a:rPr>
              <a:t>image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24"/>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1" name="CustomShape 26"/>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22" name="CustomShape 27"/>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323" name="CustomShape 29"/>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24" name="CustomShape 25"/>
          <p:cNvSpPr/>
          <p:nvPr/>
        </p:nvSpPr>
        <p:spPr>
          <a:xfrm>
            <a:off x="57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a:t>
            </a:r>
            <a:r>
              <a:rPr b="1" lang="en-GB" sz="1800" spc="-1" strike="noStrike">
                <a:solidFill>
                  <a:srgbClr val="000000"/>
                </a:solidFill>
                <a:latin typeface="DejaVu Sans"/>
                <a:ea typeface="DejaVu Sans"/>
              </a:rPr>
              <a:t>sh</a:t>
            </a:r>
            <a:r>
              <a:rPr b="1" lang="en-GB" sz="1800" spc="-1" strike="noStrike">
                <a:solidFill>
                  <a:srgbClr val="000000"/>
                </a:solidFill>
                <a:latin typeface="DejaVu Sans"/>
                <a:ea typeface="DejaVu Sans"/>
              </a:rPr>
              <a:t>R </a:t>
            </a:r>
            <a:r>
              <a:rPr b="1" lang="en-GB" sz="1800" spc="-1" strike="noStrike">
                <a:solidFill>
                  <a:srgbClr val="000000"/>
                </a:solidFill>
                <a:latin typeface="DejaVu Sans"/>
                <a:ea typeface="DejaVu Sans"/>
              </a:rPr>
              <a:t>reu</a:t>
            </a:r>
            <a:r>
              <a:rPr b="1" lang="en-GB" sz="1800" spc="-1" strike="noStrike">
                <a:solidFill>
                  <a:srgbClr val="000000"/>
                </a:solidFill>
                <a:latin typeface="DejaVu Sans"/>
                <a:ea typeface="DejaVu Sans"/>
              </a:rPr>
              <a:t>sa</a:t>
            </a:r>
            <a:r>
              <a:rPr b="1" lang="en-GB" sz="1800" spc="-1" strike="noStrike">
                <a:solidFill>
                  <a:srgbClr val="000000"/>
                </a:solidFill>
                <a:latin typeface="DejaVu Sans"/>
                <a:ea typeface="DejaVu Sans"/>
              </a:rPr>
              <a:t>ble </a:t>
            </a:r>
            <a:r>
              <a:rPr b="1" lang="en-GB" sz="1800" spc="-1" strike="noStrike">
                <a:solidFill>
                  <a:srgbClr val="000000"/>
                </a:solidFill>
                <a:latin typeface="DejaVu Sans"/>
                <a:ea typeface="DejaVu Sans"/>
              </a:rPr>
              <a:t>mu</a:t>
            </a:r>
            <a:r>
              <a:rPr b="1" lang="en-GB" sz="1800" spc="-1" strike="noStrike">
                <a:solidFill>
                  <a:srgbClr val="000000"/>
                </a:solidFill>
                <a:latin typeface="DejaVu Sans"/>
                <a:ea typeface="DejaVu Sans"/>
              </a:rPr>
              <a:t>shr</a:t>
            </a:r>
            <a:r>
              <a:rPr b="1" lang="en-GB" sz="1800" spc="-1" strike="noStrike">
                <a:solidFill>
                  <a:srgbClr val="000000"/>
                </a:solidFill>
                <a:latin typeface="DejaVu Sans"/>
                <a:ea typeface="DejaVu Sans"/>
              </a:rPr>
              <a:t>oo</a:t>
            </a:r>
            <a:r>
              <a:rPr b="1" lang="en-GB" sz="1800" spc="-1" strike="noStrike">
                <a:solidFill>
                  <a:srgbClr val="000000"/>
                </a:solidFill>
                <a:latin typeface="DejaVu Sans"/>
                <a:ea typeface="DejaVu Sans"/>
              </a:rPr>
              <a:t>m </a:t>
            </a:r>
            <a:r>
              <a:rPr b="1" lang="en-GB" sz="1800" spc="-1" strike="noStrike">
                <a:solidFill>
                  <a:srgbClr val="000000"/>
                </a:solidFill>
                <a:latin typeface="DejaVu Sans"/>
                <a:ea typeface="DejaVu Sans"/>
              </a:rPr>
              <a:t>po</a:t>
            </a:r>
            <a:r>
              <a:rPr b="1" lang="en-GB" sz="1800" spc="-1" strike="noStrike">
                <a:solidFill>
                  <a:srgbClr val="000000"/>
                </a:solidFill>
                <a:latin typeface="DejaVu Sans"/>
                <a:ea typeface="DejaVu Sans"/>
              </a:rPr>
              <a:t>ds</a:t>
            </a:r>
            <a:endParaRPr b="0" lang="en-US" sz="1800" spc="-1" strike="noStrike">
              <a:solidFill>
                <a:srgbClr val="000000"/>
              </a:solidFill>
              <a:latin typeface="Arial"/>
            </a:endParaRPr>
          </a:p>
          <a:p>
            <a:pPr lvl="1" marL="432000" indent="-2160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o </a:t>
            </a:r>
            <a:r>
              <a:rPr b="0" lang="en-GB" sz="1800" spc="-1" strike="noStrike">
                <a:solidFill>
                  <a:srgbClr val="000000"/>
                </a:solidFill>
                <a:latin typeface="DejaVu Sans"/>
                <a:ea typeface="DejaVu Sans"/>
              </a:rPr>
              <a:t>d</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a </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al</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ul</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ti</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s </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n </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h</a:t>
            </a:r>
            <a:r>
              <a:rPr b="0" lang="en-GB" sz="1800" spc="-1" strike="noStrike">
                <a:solidFill>
                  <a:srgbClr val="000000"/>
                </a:solidFill>
                <a:latin typeface="DejaVu Sans"/>
                <a:ea typeface="DejaVu Sans"/>
              </a:rPr>
              <a:t>e </a:t>
            </a:r>
            <a:r>
              <a:rPr b="0" lang="en-GB" sz="1800" spc="-1" strike="noStrike">
                <a:solidFill>
                  <a:srgbClr val="000000"/>
                </a:solidFill>
                <a:latin typeface="DejaVu Sans"/>
                <a:ea typeface="DejaVu Sans"/>
              </a:rPr>
              <a:t>p</a:t>
            </a:r>
            <a:r>
              <a:rPr b="0" lang="en-GB" sz="1800" spc="-1" strike="noStrike">
                <a:solidFill>
                  <a:srgbClr val="000000"/>
                </a:solidFill>
                <a:latin typeface="DejaVu Sans"/>
                <a:ea typeface="DejaVu Sans"/>
              </a:rPr>
              <a:t>e</a:t>
            </a:r>
            <a:r>
              <a:rPr b="0" lang="en-GB" sz="1800" spc="-1" strike="noStrike">
                <a:solidFill>
                  <a:srgbClr val="000000"/>
                </a:solidFill>
                <a:latin typeface="DejaVu Sans"/>
                <a:ea typeface="DejaVu Sans"/>
              </a:rPr>
              <a:t>rf</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r</a:t>
            </a:r>
            <a:r>
              <a:rPr b="0" lang="en-GB" sz="1800" spc="-1" strike="noStrike">
                <a:solidFill>
                  <a:srgbClr val="000000"/>
                </a:solidFill>
                <a:latin typeface="DejaVu Sans"/>
                <a:ea typeface="DejaVu Sans"/>
              </a:rPr>
              <a:t>m</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e </a:t>
            </a:r>
            <a:r>
              <a:rPr b="0" lang="en-GB" sz="1800" spc="-1" strike="noStrike">
                <a:solidFill>
                  <a:srgbClr val="000000"/>
                </a:solidFill>
                <a:latin typeface="DejaVu Sans"/>
                <a:ea typeface="DejaVu Sans"/>
              </a:rPr>
              <a:t>of </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h</a:t>
            </a:r>
            <a:r>
              <a:rPr b="0" lang="en-GB" sz="1800" spc="-1" strike="noStrike">
                <a:solidFill>
                  <a:srgbClr val="000000"/>
                </a:solidFill>
                <a:latin typeface="DejaVu Sans"/>
                <a:ea typeface="DejaVu Sans"/>
              </a:rPr>
              <a:t>e </a:t>
            </a:r>
            <a:r>
              <a:rPr b="0" lang="en-GB" sz="1800" spc="-1" strike="noStrike">
                <a:solidFill>
                  <a:srgbClr val="000000"/>
                </a:solidFill>
                <a:latin typeface="DejaVu Sans"/>
                <a:ea typeface="DejaVu Sans"/>
              </a:rPr>
              <a:t>s</a:t>
            </a:r>
            <a:r>
              <a:rPr b="0" lang="en-GB" sz="1800" spc="-1" strike="noStrike">
                <a:solidFill>
                  <a:srgbClr val="000000"/>
                </a:solidFill>
                <a:latin typeface="DejaVu Sans"/>
                <a:ea typeface="DejaVu Sans"/>
              </a:rPr>
              <a:t>u</a:t>
            </a:r>
            <a:r>
              <a:rPr b="0" lang="en-GB" sz="1800" spc="-1" strike="noStrike">
                <a:solidFill>
                  <a:srgbClr val="000000"/>
                </a:solidFill>
                <a:latin typeface="DejaVu Sans"/>
                <a:ea typeface="DejaVu Sans"/>
              </a:rPr>
              <a:t>b</a:t>
            </a:r>
            <a:r>
              <a:rPr b="0" lang="en-GB" sz="1800" spc="-1" strike="noStrike">
                <a:solidFill>
                  <a:srgbClr val="000000"/>
                </a:solidFill>
                <a:latin typeface="DejaVu Sans"/>
                <a:ea typeface="DejaVu Sans"/>
              </a:rPr>
              <a:t>st</a:t>
            </a:r>
            <a:r>
              <a:rPr b="0" lang="en-GB" sz="1800" spc="-1" strike="noStrike">
                <a:solidFill>
                  <a:srgbClr val="000000"/>
                </a:solidFill>
                <a:latin typeface="DejaVu Sans"/>
                <a:ea typeface="DejaVu Sans"/>
              </a:rPr>
              <a:t>r</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e </a:t>
            </a: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ai</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e</a:t>
            </a:r>
            <a:r>
              <a:rPr b="0" lang="en-GB" sz="1800" spc="-1" strike="noStrike">
                <a:solidFill>
                  <a:srgbClr val="000000"/>
                </a:solidFill>
                <a:latin typeface="DejaVu Sans"/>
                <a:ea typeface="DejaVu Sans"/>
              </a:rPr>
              <a:t>r:</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m</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u</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f</a:t>
            </a:r>
            <a:r>
              <a:rPr b="0" lang="en-GB"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m</a:t>
            </a:r>
            <a:r>
              <a:rPr b="0" lang="en-GB" sz="1800" spc="-1" strike="noStrike">
                <a:solidFill>
                  <a:srgbClr val="000000"/>
                </a:solidFill>
                <a:latin typeface="DejaVu Sans"/>
                <a:ea typeface="DejaVu Sans"/>
              </a:rPr>
              <a:t>u</a:t>
            </a:r>
            <a:r>
              <a:rPr b="0" lang="en-GB" sz="1800" spc="-1" strike="noStrike">
                <a:solidFill>
                  <a:srgbClr val="000000"/>
                </a:solidFill>
                <a:latin typeface="DejaVu Sans"/>
                <a:ea typeface="DejaVu Sans"/>
              </a:rPr>
              <a:t>s</a:t>
            </a:r>
            <a:r>
              <a:rPr b="0" lang="en-GB" sz="1800" spc="-1" strike="noStrike">
                <a:solidFill>
                  <a:srgbClr val="000000"/>
                </a:solidFill>
                <a:latin typeface="DejaVu Sans"/>
                <a:ea typeface="DejaVu Sans"/>
              </a:rPr>
              <a:t>h</a:t>
            </a:r>
            <a:r>
              <a:rPr b="0" lang="en-GB" sz="1800" spc="-1" strike="noStrike">
                <a:solidFill>
                  <a:srgbClr val="000000"/>
                </a:solidFill>
                <a:latin typeface="DejaVu Sans"/>
                <a:ea typeface="DejaVu Sans"/>
              </a:rPr>
              <a:t>r</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m</a:t>
            </a:r>
            <a:r>
              <a:rPr b="0" lang="en-GB" sz="1800" spc="-1" strike="noStrike">
                <a:solidFill>
                  <a:srgbClr val="000000"/>
                </a:solidFill>
                <a:latin typeface="DejaVu Sans"/>
                <a:ea typeface="DejaVu Sans"/>
              </a:rPr>
              <a:t>s</a:t>
            </a:r>
            <a:r>
              <a:rPr b="0" lang="en-GB"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h</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r</a:t>
            </a:r>
            <a:r>
              <a:rPr b="0" lang="en-GB" sz="1800" spc="-1" strike="noStrike">
                <a:solidFill>
                  <a:srgbClr val="000000"/>
                </a:solidFill>
                <a:latin typeface="DejaVu Sans"/>
                <a:ea typeface="DejaVu Sans"/>
              </a:rPr>
              <a:t>v</a:t>
            </a:r>
            <a:r>
              <a:rPr b="0" lang="en-GB" sz="1800" spc="-1" strike="noStrike">
                <a:solidFill>
                  <a:srgbClr val="000000"/>
                </a:solidFill>
                <a:latin typeface="DejaVu Sans"/>
                <a:ea typeface="DejaVu Sans"/>
              </a:rPr>
              <a:t>e</a:t>
            </a:r>
            <a:r>
              <a:rPr b="0" lang="en-GB" sz="1800" spc="-1" strike="noStrike">
                <a:solidFill>
                  <a:srgbClr val="000000"/>
                </a:solidFill>
                <a:latin typeface="DejaVu Sans"/>
                <a:ea typeface="DejaVu Sans"/>
              </a:rPr>
              <a:t>s</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e</a:t>
            </a:r>
            <a:r>
              <a:rPr b="0" lang="en-GB" sz="1800" spc="-1" strike="noStrike">
                <a:solidFill>
                  <a:srgbClr val="000000"/>
                </a:solidFill>
                <a:latin typeface="DejaVu Sans"/>
                <a:ea typeface="DejaVu Sans"/>
              </a:rPr>
              <a:t>d</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i</a:t>
            </a:r>
            <a:r>
              <a:rPr b="0" lang="en-GB" sz="1800" spc="-1" strike="noStrike">
                <a:solidFill>
                  <a:srgbClr val="000000"/>
                </a:solidFill>
                <a:latin typeface="DejaVu Sans"/>
                <a:ea typeface="DejaVu Sans"/>
              </a:rPr>
              <a:t>m</a:t>
            </a:r>
            <a:r>
              <a:rPr b="0" lang="en-GB" sz="1800" spc="-1" strike="noStrike">
                <a:solidFill>
                  <a:srgbClr val="000000"/>
                </a:solidFill>
                <a:latin typeface="DejaVu Sans"/>
                <a:ea typeface="DejaVu Sans"/>
              </a:rPr>
              <a:t>i</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i</a:t>
            </a:r>
            <a:r>
              <a:rPr b="0" lang="en-GB" sz="1800" spc="-1" strike="noStrike">
                <a:solidFill>
                  <a:srgbClr val="000000"/>
                </a:solidFill>
                <a:latin typeface="DejaVu Sans"/>
                <a:ea typeface="DejaVu Sans"/>
              </a:rPr>
              <a:t>o</a:t>
            </a:r>
            <a:r>
              <a:rPr b="0" lang="en-GB" sz="1800" spc="-1" strike="noStrike">
                <a:solidFill>
                  <a:srgbClr val="000000"/>
                </a:solidFill>
                <a:latin typeface="DejaVu Sans"/>
                <a:ea typeface="DejaVu Sans"/>
              </a:rPr>
              <a:t>n</a:t>
            </a:r>
            <a:r>
              <a:rPr b="0" lang="en-GB"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r</a:t>
            </a:r>
            <a:r>
              <a:rPr b="0" lang="en-GB" sz="1800" spc="-1" strike="noStrike">
                <a:solidFill>
                  <a:srgbClr val="000000"/>
                </a:solidFill>
                <a:latin typeface="DejaVu Sans"/>
                <a:ea typeface="DejaVu Sans"/>
              </a:rPr>
              <a:t>a</a:t>
            </a:r>
            <a:r>
              <a:rPr b="0" lang="en-GB" sz="1800" spc="-1" strike="noStrike">
                <a:solidFill>
                  <a:srgbClr val="000000"/>
                </a:solidFill>
                <a:latin typeface="DejaVu Sans"/>
                <a:ea typeface="DejaVu Sans"/>
              </a:rPr>
              <a:t>t</a:t>
            </a:r>
            <a:r>
              <a:rPr b="0" lang="en-GB" sz="1800" spc="-1" strike="noStrike">
                <a:solidFill>
                  <a:srgbClr val="000000"/>
                </a:solidFill>
                <a:latin typeface="DejaVu Sans"/>
                <a:ea typeface="DejaVu Sans"/>
              </a:rPr>
              <a:t>e</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a:p>
            <a:pPr lvl="2" marL="648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26"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27"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solidFill>
                <a:srgbClr val="000000"/>
              </a:solidFill>
              <a:latin typeface="Arial"/>
            </a:endParaRPr>
          </a:p>
        </p:txBody>
      </p:sp>
      <p:sp>
        <p:nvSpPr>
          <p:cNvPr id="328"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30"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31"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p:txBody>
      </p:sp>
      <p:sp>
        <p:nvSpPr>
          <p:cNvPr id="332"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33" name=""/>
          <p:cNvSpPr/>
          <p:nvPr/>
        </p:nvSpPr>
        <p:spPr>
          <a:xfrm>
            <a:off x="6400800" y="1632960"/>
            <a:ext cx="3885840" cy="85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rPr>
              <a:t>Self study?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35"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336"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solidFill>
                <a:srgbClr val="000000"/>
              </a:solidFill>
              <a:latin typeface="Arial"/>
            </a:endParaRPr>
          </a:p>
        </p:txBody>
      </p:sp>
      <p:sp>
        <p:nvSpPr>
          <p:cNvPr id="337"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38" name=""/>
          <p:cNvSpPr/>
          <p:nvPr/>
        </p:nvSpPr>
        <p:spPr>
          <a:xfrm>
            <a:off x="6400800" y="1632960"/>
            <a:ext cx="3885840" cy="85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rPr>
              <a:t>Self-study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340" name="CustomShape 2"/>
          <p:cNvSpPr/>
          <p:nvPr/>
        </p:nvSpPr>
        <p:spPr>
          <a:xfrm>
            <a:off x="5735520" y="548280"/>
            <a:ext cx="4915800" cy="502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solidFill>
                <a:srgbClr val="000000"/>
              </a:solidFill>
              <a:latin typeface="Arial"/>
            </a:endParaRPr>
          </a:p>
        </p:txBody>
      </p:sp>
      <p:sp>
        <p:nvSpPr>
          <p:cNvPr id="341"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342" name="CustomShape 4"/>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graphicFrame>
        <p:nvGraphicFramePr>
          <p:cNvPr id="343"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44" name="CustomShape 6"/>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45" name="CustomShape 7"/>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4406760"/>
            <a:ext cx="10738440" cy="1347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solidFill>
                <a:srgbClr val="000000"/>
              </a:solidFill>
              <a:latin typeface="Arial"/>
            </a:endParaRPr>
          </a:p>
        </p:txBody>
      </p:sp>
      <p:sp>
        <p:nvSpPr>
          <p:cNvPr id="347" name="CustomShape 2"/>
          <p:cNvSpPr/>
          <p:nvPr/>
        </p:nvSpPr>
        <p:spPr>
          <a:xfrm>
            <a:off x="335520" y="2906640"/>
            <a:ext cx="10738440" cy="1485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335520" y="4406760"/>
            <a:ext cx="10732320" cy="1341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E02 – PERFormance ECONOMy</a:t>
            </a:r>
            <a:endParaRPr b="0" lang="en-US" sz="3000" spc="-1" strike="noStrike">
              <a:solidFill>
                <a:srgbClr val="000000"/>
              </a:solidFill>
              <a:latin typeface="Arial"/>
            </a:endParaRPr>
          </a:p>
        </p:txBody>
      </p:sp>
      <p:sp>
        <p:nvSpPr>
          <p:cNvPr id="228" name="CustomShape 2"/>
          <p:cNvSpPr/>
          <p:nvPr/>
        </p:nvSpPr>
        <p:spPr>
          <a:xfrm>
            <a:off x="335520" y="2906640"/>
            <a:ext cx="10732320" cy="147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9" name=""/>
          <p:cNvSpPr txBox="1"/>
          <p:nvPr/>
        </p:nvSpPr>
        <p:spPr>
          <a:xfrm>
            <a:off x="7086600" y="1600200"/>
            <a:ext cx="34290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a:t>
            </a:r>
            <a:r>
              <a:rPr b="0" lang="en-US" sz="1800" spc="-1" strike="noStrike">
                <a:solidFill>
                  <a:srgbClr val="000000"/>
                </a:solidFill>
                <a:latin typeface="Arial"/>
              </a:rPr>
              <a:t>O: </a:t>
            </a:r>
            <a:r>
              <a:rPr b="0" lang="en-US" sz="1800" spc="-1" strike="noStrike">
                <a:solidFill>
                  <a:srgbClr val="000000"/>
                </a:solidFill>
                <a:latin typeface="Arial"/>
              </a:rPr>
              <a:t>Chec</a:t>
            </a:r>
            <a:r>
              <a:rPr b="0" lang="en-US" sz="1800" spc="-1" strike="noStrike">
                <a:solidFill>
                  <a:srgbClr val="000000"/>
                </a:solidFill>
                <a:latin typeface="Arial"/>
              </a:rPr>
              <a:t>k IoT </a:t>
            </a:r>
            <a:r>
              <a:rPr b="0" lang="en-US" sz="1800" spc="-1" strike="noStrike">
                <a:solidFill>
                  <a:srgbClr val="000000"/>
                </a:solidFill>
                <a:latin typeface="Arial"/>
              </a:rPr>
              <a:t>exerci</a:t>
            </a:r>
            <a:r>
              <a:rPr b="0" lang="en-US" sz="1800" spc="-1" strike="noStrike">
                <a:solidFill>
                  <a:srgbClr val="000000"/>
                </a:solidFill>
                <a:latin typeface="Arial"/>
              </a:rPr>
              <a:t>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49"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350"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
        <p:nvSpPr>
          <p:cNvPr id="351" name="CustomShape 4"/>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2" name=""/>
          <p:cNvSpPr txBox="1"/>
          <p:nvPr/>
        </p:nvSpPr>
        <p:spPr>
          <a:xfrm>
            <a:off x="7315200" y="76464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Unify definitions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54"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355"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solidFill>
                <a:srgbClr val="000000"/>
              </a:solidFill>
              <a:latin typeface="Arial"/>
            </a:endParaRPr>
          </a:p>
        </p:txBody>
      </p:sp>
      <p:sp>
        <p:nvSpPr>
          <p:cNvPr id="356" name="CustomShape 4"/>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58"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359" name="CustomShape 3"/>
          <p:cNvSpPr/>
          <p:nvPr/>
        </p:nvSpPr>
        <p:spPr>
          <a:xfrm>
            <a:off x="335520" y="1600200"/>
            <a:ext cx="11089800" cy="4694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a:t>
            </a:r>
            <a:r>
              <a:rPr b="0" i="1" lang="en-GB" sz="1800" spc="-1" strike="noStrike">
                <a:solidFill>
                  <a:srgbClr val="000000"/>
                </a:solidFill>
                <a:latin typeface="DejaVu Sans"/>
                <a:ea typeface="DejaVu Sans"/>
              </a:rPr>
              <a:t>Unit Process</a:t>
            </a:r>
            <a:r>
              <a:rPr b="0" lang="en-GB"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solidFill>
                <a:srgbClr val="000000"/>
              </a:solidFill>
              <a:latin typeface="Arial"/>
            </a:endParaRPr>
          </a:p>
        </p:txBody>
      </p:sp>
      <p:sp>
        <p:nvSpPr>
          <p:cNvPr id="360" name="CustomShape 4"/>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362" name="" descr=""/>
          <p:cNvPicPr/>
          <p:nvPr/>
        </p:nvPicPr>
        <p:blipFill>
          <a:blip r:embed="rId1"/>
          <a:stretch/>
        </p:blipFill>
        <p:spPr>
          <a:xfrm>
            <a:off x="475920" y="2286000"/>
            <a:ext cx="5006160" cy="2800080"/>
          </a:xfrm>
          <a:prstGeom prst="rect">
            <a:avLst/>
          </a:prstGeom>
          <a:ln w="0">
            <a:noFill/>
          </a:ln>
        </p:spPr>
      </p:pic>
      <p:pic>
        <p:nvPicPr>
          <p:cNvPr id="363" name="" descr=""/>
          <p:cNvPicPr/>
          <p:nvPr/>
        </p:nvPicPr>
        <p:blipFill>
          <a:blip r:embed="rId2"/>
          <a:stretch/>
        </p:blipFill>
        <p:spPr>
          <a:xfrm>
            <a:off x="5715000" y="2057400"/>
            <a:ext cx="6141600" cy="3663000"/>
          </a:xfrm>
          <a:prstGeom prst="rect">
            <a:avLst/>
          </a:prstGeom>
          <a:ln w="0">
            <a:noFill/>
          </a:ln>
        </p:spPr>
      </p:pic>
      <p:sp>
        <p:nvSpPr>
          <p:cNvPr id="364" name="CustomShape 2"/>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65" name=""/>
          <p:cNvSpPr txBox="1"/>
          <p:nvPr/>
        </p:nvSpPr>
        <p:spPr>
          <a:xfrm>
            <a:off x="8229600" y="91440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Split, bigger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67"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pic>
        <p:nvPicPr>
          <p:cNvPr id="368" name="" descr=""/>
          <p:cNvPicPr/>
          <p:nvPr/>
        </p:nvPicPr>
        <p:blipFill>
          <a:blip r:embed="rId1"/>
          <a:stretch/>
        </p:blipFill>
        <p:spPr>
          <a:xfrm>
            <a:off x="3080160" y="1407960"/>
            <a:ext cx="5164560" cy="4759920"/>
          </a:xfrm>
          <a:prstGeom prst="rect">
            <a:avLst/>
          </a:prstGeom>
          <a:ln w="0">
            <a:noFill/>
          </a:ln>
        </p:spPr>
      </p:pic>
      <p:sp>
        <p:nvSpPr>
          <p:cNvPr id="369" name="CustomShape 3"/>
          <p:cNvSpPr/>
          <p:nvPr/>
        </p:nvSpPr>
        <p:spPr>
          <a:xfrm>
            <a:off x="274320" y="6435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70" name=""/>
          <p:cNvSpPr txBox="1"/>
          <p:nvPr/>
        </p:nvSpPr>
        <p:spPr>
          <a:xfrm>
            <a:off x="8458200" y="91440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bigger?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72"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US" sz="2200" spc="-1" strike="noStrike">
              <a:solidFill>
                <a:srgbClr val="000000"/>
              </a:solidFill>
              <a:latin typeface="Arial"/>
            </a:endParaRPr>
          </a:p>
        </p:txBody>
      </p:sp>
      <p:graphicFrame>
        <p:nvGraphicFramePr>
          <p:cNvPr id="373"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a:lnSpc>
                          <a:spcPct val="100000"/>
                        </a:lnSpc>
                      </a:pPr>
                      <a:r>
                        <a:rPr b="0" lang="en-US" sz="900" spc="-1" strike="noStrike">
                          <a:solidFill>
                            <a:srgbClr val="000000"/>
                          </a:solidFill>
                          <a:latin typeface="DejaVu Sans"/>
                        </a:rPr>
                        <a:t>Completed by: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a:lnSpc>
                          <a:spcPct val="100000"/>
                        </a:lnSpc>
                      </a:pPr>
                      <a:r>
                        <a:rPr b="0" lang="en-US" sz="900" spc="-1" strike="noStrike">
                          <a:solidFill>
                            <a:srgbClr val="000000"/>
                          </a:solidFill>
                          <a:latin typeface="DejaVu Sans"/>
                        </a:rPr>
                        <a:t>Date of completion: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Unit process identification: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a:lnSpc>
                          <a:spcPct val="100000"/>
                        </a:lnSpc>
                      </a:pPr>
                      <a:r>
                        <a:rPr b="0" lang="en-US" sz="900" spc="-1" strike="noStrike">
                          <a:solidFill>
                            <a:srgbClr val="000000"/>
                          </a:solidFill>
                          <a:latin typeface="DejaVu Sans"/>
                        </a:rPr>
                        <a:t>Reporting location: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a:lnSpc>
                          <a:spcPct val="100000"/>
                        </a:lnSpc>
                      </a:pPr>
                      <a:r>
                        <a:rPr b="0" lang="en-US" sz="900" spc="-1" strike="noStrike">
                          <a:solidFill>
                            <a:srgbClr val="000000"/>
                          </a:solidFill>
                          <a:latin typeface="DejaVu Sans"/>
                        </a:rPr>
                        <a:t>Time period: Year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Starting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a:lnSpc>
                          <a:spcPct val="100000"/>
                        </a:lnSpc>
                      </a:pPr>
                      <a:r>
                        <a:rPr b="0" lang="en-US" sz="900" spc="-1" strike="noStrike">
                          <a:solidFill>
                            <a:srgbClr val="000000"/>
                          </a:solidFill>
                          <a:latin typeface="DejaVu Sans"/>
                        </a:rPr>
                        <a:t>Ending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a:lnSpc>
                          <a:spcPct val="100000"/>
                        </a:lnSpc>
                      </a:pPr>
                      <a:r>
                        <a:rPr b="0" i="1" lang="en-US" sz="900" spc="-1" strike="noStrike">
                          <a:solidFill>
                            <a:srgbClr val="000000"/>
                          </a:solidFill>
                          <a:latin typeface="DejaVu Sans"/>
                        </a:rPr>
                        <a:t>Description of unit process: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Water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Energy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a:lnSpc>
                          <a:spcPct val="100000"/>
                        </a:lnSpc>
                      </a:pPr>
                      <a:r>
                        <a:rPr b="0" lang="en-US" sz="900" spc="-1" strike="noStrike">
                          <a:solidFill>
                            <a:srgbClr val="000000"/>
                          </a:solidFill>
                          <a:latin typeface="DejaVu Sans"/>
                        </a:rPr>
                        <a:t>Material outputs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Destination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374" name="" descr=""/>
          <p:cNvPicPr/>
          <p:nvPr/>
        </p:nvPicPr>
        <p:blipFill>
          <a:blip r:embed="rId1"/>
          <a:stretch/>
        </p:blipFill>
        <p:spPr>
          <a:xfrm>
            <a:off x="6320160" y="1623960"/>
            <a:ext cx="5164560" cy="4759920"/>
          </a:xfrm>
          <a:prstGeom prst="rect">
            <a:avLst/>
          </a:prstGeom>
          <a:ln w="0">
            <a:noFill/>
          </a:ln>
        </p:spPr>
      </p:pic>
      <p:sp>
        <p:nvSpPr>
          <p:cNvPr id="375" name="CustomShape 4"/>
          <p:cNvSpPr/>
          <p:nvPr/>
        </p:nvSpPr>
        <p:spPr>
          <a:xfrm>
            <a:off x="274320" y="6435360"/>
            <a:ext cx="11381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77"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US" sz="2200" spc="-1" strike="noStrike">
              <a:solidFill>
                <a:srgbClr val="000000"/>
              </a:solidFill>
              <a:latin typeface="Arial"/>
            </a:endParaRPr>
          </a:p>
        </p:txBody>
      </p:sp>
      <p:sp>
        <p:nvSpPr>
          <p:cNvPr id="378" name="CustomShape 3"/>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solidFill>
                <a:srgbClr val="000000"/>
              </a:solidFill>
              <a:latin typeface="Arial"/>
            </a:endParaRPr>
          </a:p>
        </p:txBody>
      </p:sp>
      <p:pic>
        <p:nvPicPr>
          <p:cNvPr id="379" name="" descr=""/>
          <p:cNvPicPr/>
          <p:nvPr/>
        </p:nvPicPr>
        <p:blipFill>
          <a:blip r:embed="rId1"/>
          <a:stretch/>
        </p:blipFill>
        <p:spPr>
          <a:xfrm>
            <a:off x="6320160" y="1623960"/>
            <a:ext cx="5164560" cy="4759920"/>
          </a:xfrm>
          <a:prstGeom prst="rect">
            <a:avLst/>
          </a:prstGeom>
          <a:ln w="0">
            <a:noFill/>
          </a:ln>
        </p:spPr>
      </p:pic>
      <p:sp>
        <p:nvSpPr>
          <p:cNvPr id="380" name="CustomShape 4"/>
          <p:cNvSpPr/>
          <p:nvPr/>
        </p:nvSpPr>
        <p:spPr>
          <a:xfrm>
            <a:off x="274320" y="6435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82"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83" name="CustomShape 3"/>
          <p:cNvSpPr/>
          <p:nvPr/>
        </p:nvSpPr>
        <p:spPr>
          <a:xfrm>
            <a:off x="335520" y="1268280"/>
            <a:ext cx="560376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Recall: </a:t>
            </a:r>
            <a:r>
              <a:rPr b="0" lang="en-GB" sz="1800" spc="-1" strike="noStrike">
                <a:solidFill>
                  <a:srgbClr val="000000"/>
                </a:solidFill>
                <a:latin typeface="DejaVu Sans"/>
                <a:ea typeface="DejaVu Sans"/>
              </a:rPr>
              <a:t>the reference flow is a measure of the outputs from processes in a given product system required to fulfil the function expressed by the functional unit.</a:t>
            </a:r>
            <a:endParaRPr b="0" lang="en-US" sz="1800" spc="-1" strike="noStrike">
              <a:solidFill>
                <a:srgbClr val="000000"/>
              </a:solidFill>
              <a:latin typeface="Arial"/>
            </a:endParaRPr>
          </a:p>
        </p:txBody>
      </p:sp>
      <p:pic>
        <p:nvPicPr>
          <p:cNvPr id="384" name="" descr=""/>
          <p:cNvPicPr/>
          <p:nvPr/>
        </p:nvPicPr>
        <p:blipFill>
          <a:blip r:embed="rId1"/>
          <a:stretch/>
        </p:blipFill>
        <p:spPr>
          <a:xfrm>
            <a:off x="6320160" y="1623960"/>
            <a:ext cx="5164560" cy="4759920"/>
          </a:xfrm>
          <a:prstGeom prst="rect">
            <a:avLst/>
          </a:prstGeom>
          <a:ln w="0">
            <a:noFill/>
          </a:ln>
        </p:spPr>
      </p:pic>
      <p:sp>
        <p:nvSpPr>
          <p:cNvPr id="385" name="CustomShape 4"/>
          <p:cNvSpPr/>
          <p:nvPr/>
        </p:nvSpPr>
        <p:spPr>
          <a:xfrm>
            <a:off x="274320" y="6435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87"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88" name="CustomShape 3"/>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solidFill>
                <a:srgbClr val="000000"/>
              </a:solidFill>
              <a:latin typeface="Arial"/>
            </a:endParaRPr>
          </a:p>
        </p:txBody>
      </p:sp>
      <p:pic>
        <p:nvPicPr>
          <p:cNvPr id="389" name="" descr=""/>
          <p:cNvPicPr/>
          <p:nvPr/>
        </p:nvPicPr>
        <p:blipFill>
          <a:blip r:embed="rId1"/>
          <a:stretch/>
        </p:blipFill>
        <p:spPr>
          <a:xfrm>
            <a:off x="6320160" y="1623960"/>
            <a:ext cx="5164560" cy="4759920"/>
          </a:xfrm>
          <a:prstGeom prst="rect">
            <a:avLst/>
          </a:prstGeom>
          <a:ln w="0">
            <a:noFill/>
          </a:ln>
        </p:spPr>
      </p:pic>
      <p:sp>
        <p:nvSpPr>
          <p:cNvPr id="390"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91" name=""/>
          <p:cNvSpPr/>
          <p:nvPr/>
        </p:nvSpPr>
        <p:spPr>
          <a:xfrm>
            <a:off x="8229960" y="764640"/>
            <a:ext cx="3885840" cy="85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c9211e"/>
                </a:solidFill>
                <a:latin typeface="Arial"/>
              </a:rPr>
              <a:t>Proposal: Omit?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28"/>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93" name="CustomShape 30"/>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94" name="CustomShape 31"/>
          <p:cNvSpPr/>
          <p:nvPr/>
        </p:nvSpPr>
        <p:spPr>
          <a:xfrm>
            <a:off x="335520" y="1600200"/>
            <a:ext cx="10865880" cy="4694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1"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1"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1"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1" lang="en-US" sz="1800" spc="-1" strike="noStrike">
              <a:solidFill>
                <a:srgbClr val="000000"/>
              </a:solidFill>
              <a:latin typeface="Arial"/>
            </a:endParaRPr>
          </a:p>
        </p:txBody>
      </p:sp>
      <p:sp>
        <p:nvSpPr>
          <p:cNvPr id="395" name="CustomShape 32"/>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4406760"/>
            <a:ext cx="10738440" cy="1347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solidFill>
                <a:srgbClr val="000000"/>
              </a:solidFill>
              <a:latin typeface="Arial"/>
            </a:endParaRPr>
          </a:p>
        </p:txBody>
      </p:sp>
      <p:sp>
        <p:nvSpPr>
          <p:cNvPr id="231" name="CustomShape 2"/>
          <p:cNvSpPr/>
          <p:nvPr/>
        </p:nvSpPr>
        <p:spPr>
          <a:xfrm>
            <a:off x="335520" y="2906640"/>
            <a:ext cx="10738440" cy="1485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33"/>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97" name="CustomShape 34"/>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98" name="CustomShape 35"/>
          <p:cNvSpPr/>
          <p:nvPr/>
        </p:nvSpPr>
        <p:spPr>
          <a:xfrm>
            <a:off x="335520" y="1600200"/>
            <a:ext cx="10865880" cy="4694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1" lang="en-US" sz="1800" spc="-1" strike="noStrike">
              <a:solidFill>
                <a:srgbClr val="000000"/>
              </a:solidFill>
              <a:latin typeface="Arial"/>
            </a:endParaRPr>
          </a:p>
          <a:p>
            <a:pPr lvl="1" marL="432000" indent="-2160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1"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1" lang="en-US" sz="1800" spc="-1" strike="noStrike">
              <a:solidFill>
                <a:srgbClr val="000000"/>
              </a:solidFill>
              <a:latin typeface="Arial"/>
            </a:endParaRPr>
          </a:p>
          <a:p>
            <a:pPr lvl="3" marL="864000" indent="-2160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1" lang="en-US" sz="1800" spc="-1" strike="noStrike">
              <a:solidFill>
                <a:srgbClr val="000000"/>
              </a:solidFill>
              <a:latin typeface="Arial"/>
            </a:endParaRPr>
          </a:p>
          <a:p>
            <a:pPr lvl="2" marL="648000" indent="-2160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1" lang="en-US" sz="1800" spc="-1" strike="noStrike">
              <a:solidFill>
                <a:srgbClr val="000000"/>
              </a:solidFill>
              <a:latin typeface="Arial"/>
            </a:endParaRPr>
          </a:p>
        </p:txBody>
      </p:sp>
      <p:sp>
        <p:nvSpPr>
          <p:cNvPr id="399" name="CustomShape 36"/>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401"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US" sz="2200" spc="-1" strike="noStrike">
              <a:solidFill>
                <a:srgbClr val="000000"/>
              </a:solidFill>
              <a:latin typeface="Arial"/>
            </a:endParaRPr>
          </a:p>
        </p:txBody>
      </p:sp>
      <p:sp>
        <p:nvSpPr>
          <p:cNvPr id="402" name="CustomShape 3"/>
          <p:cNvSpPr/>
          <p:nvPr/>
        </p:nvSpPr>
        <p:spPr>
          <a:xfrm>
            <a:off x="335520" y="1268280"/>
            <a:ext cx="491580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solidFill>
                <a:srgbClr val="000000"/>
              </a:solidFill>
              <a:latin typeface="Arial"/>
            </a:endParaRPr>
          </a:p>
        </p:txBody>
      </p:sp>
      <p:pic>
        <p:nvPicPr>
          <p:cNvPr id="403" name="" descr=""/>
          <p:cNvPicPr/>
          <p:nvPr/>
        </p:nvPicPr>
        <p:blipFill>
          <a:blip r:embed="rId1"/>
          <a:stretch/>
        </p:blipFill>
        <p:spPr>
          <a:xfrm>
            <a:off x="6320160" y="1623960"/>
            <a:ext cx="5164560" cy="4759920"/>
          </a:xfrm>
          <a:prstGeom prst="rect">
            <a:avLst/>
          </a:prstGeom>
          <a:ln w="0">
            <a:noFill/>
          </a:ln>
        </p:spPr>
      </p:pic>
      <p:sp>
        <p:nvSpPr>
          <p:cNvPr id="404"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06"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407" name="CustomShape 3"/>
          <p:cNvSpPr/>
          <p:nvPr/>
        </p:nvSpPr>
        <p:spPr>
          <a:xfrm>
            <a:off x="335520" y="1268280"/>
            <a:ext cx="106322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aimed at understanding and evaluating the magnitude and significance of the potential environmental impacts for a product system throughout the life cycle of the product.</a:t>
            </a:r>
            <a:endParaRPr b="0" lang="en-US" sz="1800" spc="-1" strike="noStrike">
              <a:solidFill>
                <a:srgbClr val="000000"/>
              </a:solidFill>
              <a:latin typeface="Arial"/>
            </a:endParaRPr>
          </a:p>
        </p:txBody>
      </p:sp>
      <p:sp>
        <p:nvSpPr>
          <p:cNvPr id="408" name="CustomShape 4"/>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09" name="CustomShape 5"/>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11"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solidFill>
                <a:srgbClr val="000000"/>
              </a:solidFill>
              <a:latin typeface="Arial"/>
            </a:endParaRPr>
          </a:p>
        </p:txBody>
      </p:sp>
      <p:pic>
        <p:nvPicPr>
          <p:cNvPr id="412" name="" descr=""/>
          <p:cNvPicPr/>
          <p:nvPr/>
        </p:nvPicPr>
        <p:blipFill>
          <a:blip r:embed="rId1"/>
          <a:stretch/>
        </p:blipFill>
        <p:spPr>
          <a:xfrm>
            <a:off x="522720" y="1704960"/>
            <a:ext cx="4730760" cy="4589280"/>
          </a:xfrm>
          <a:prstGeom prst="rect">
            <a:avLst/>
          </a:prstGeom>
          <a:ln w="0">
            <a:noFill/>
          </a:ln>
        </p:spPr>
      </p:pic>
      <p:pic>
        <p:nvPicPr>
          <p:cNvPr id="413" name="" descr=""/>
          <p:cNvPicPr/>
          <p:nvPr/>
        </p:nvPicPr>
        <p:blipFill>
          <a:blip r:embed="rId2"/>
          <a:stretch/>
        </p:blipFill>
        <p:spPr>
          <a:xfrm>
            <a:off x="6145920" y="1655280"/>
            <a:ext cx="5508360" cy="4055400"/>
          </a:xfrm>
          <a:prstGeom prst="rect">
            <a:avLst/>
          </a:prstGeom>
          <a:ln w="0">
            <a:noFill/>
          </a:ln>
        </p:spPr>
      </p:pic>
      <p:sp>
        <p:nvSpPr>
          <p:cNvPr id="414" name="CustomShape 3"/>
          <p:cNvSpPr/>
          <p:nvPr/>
        </p:nvSpPr>
        <p:spPr>
          <a:xfrm>
            <a:off x="274320" y="6471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3"/>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15" name="CustomShape 4"/>
          <p:cNvSpPr/>
          <p:nvPr/>
        </p:nvSpPr>
        <p:spPr>
          <a:xfrm>
            <a:off x="274320" y="6291360"/>
            <a:ext cx="111524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4"/>
              </a:rPr>
              <a:t>https://www.iso.org/standard/37456.html</a:t>
            </a:r>
            <a:r>
              <a:rPr b="0" lang="en-US" sz="900" spc="-1" strike="noStrike">
                <a:solidFill>
                  <a:srgbClr val="a6a6a6"/>
                </a:solidFill>
                <a:latin typeface="Roboto"/>
                <a:ea typeface="Roboto"/>
              </a:rPr>
              <a:t>) and</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17"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solidFill>
                <a:srgbClr val="000000"/>
              </a:solidFill>
              <a:latin typeface="Arial"/>
            </a:endParaRPr>
          </a:p>
        </p:txBody>
      </p:sp>
      <p:graphicFrame>
        <p:nvGraphicFramePr>
          <p:cNvPr id="418"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a:lnSpc>
                          <a:spcPct val="100000"/>
                        </a:lnSpc>
                      </a:pPr>
                      <a:r>
                        <a:rPr b="1" lang="en-US" sz="900" spc="-1" strike="noStrike">
                          <a:solidFill>
                            <a:srgbClr val="000000"/>
                          </a:solidFill>
                          <a:latin typeface="DejaVu Sans"/>
                        </a:rPr>
                        <a:t>Term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Example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a:lnSpc>
                          <a:spcPct val="100000"/>
                        </a:lnSpc>
                      </a:pPr>
                      <a:r>
                        <a:rPr b="0"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LCI results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Amount of a greenhouse gas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Characterization model</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Baseline model of 100 years of the Intergovernmental Panel on 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(W/m²)</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a:lnSpc>
                          <a:spcPct val="100000"/>
                        </a:lnSpc>
                      </a:pPr>
                      <a:r>
                        <a:rPr b="0" lang="en-US" sz="900" spc="-1" strike="noStrike">
                          <a:solidFill>
                            <a:srgbClr val="000000"/>
                          </a:solidFill>
                          <a:latin typeface="DejaVu Sans"/>
                        </a:rPr>
                        <a:t>Charecterization factor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indicator result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a:lnSpc>
                          <a:spcPct val="100000"/>
                        </a:lnSpc>
                      </a:pPr>
                      <a:r>
                        <a:rPr b="0" lang="en-US" sz="900" spc="-1" strike="noStrike">
                          <a:solidFill>
                            <a:srgbClr val="000000"/>
                          </a:solidFill>
                          <a:latin typeface="DejaVu Sans"/>
                        </a:rPr>
                        <a:t>Category endpoints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Coral reefs, forests, crops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a:lnSpc>
                          <a:spcPct val="100000"/>
                        </a:lnSpc>
                      </a:pPr>
                      <a:r>
                        <a:rPr b="0" lang="en-US" sz="900" spc="-1" strike="noStrike">
                          <a:solidFill>
                            <a:srgbClr val="000000"/>
                          </a:solidFill>
                          <a:latin typeface="DejaVu Sans"/>
                        </a:rPr>
                        <a:t>Environmental relevance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19" name="CustomShape 4"/>
          <p:cNvSpPr/>
          <p:nvPr/>
        </p:nvSpPr>
        <p:spPr>
          <a:xfrm>
            <a:off x="274320" y="6471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20" name="CustomShape 5"/>
          <p:cNvSpPr/>
          <p:nvPr/>
        </p:nvSpPr>
        <p:spPr>
          <a:xfrm>
            <a:off x="274320" y="6291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21" name="" descr=""/>
          <p:cNvPicPr/>
          <p:nvPr/>
        </p:nvPicPr>
        <p:blipFill>
          <a:blip r:embed="rId3"/>
          <a:stretch/>
        </p:blipFill>
        <p:spPr>
          <a:xfrm>
            <a:off x="522720" y="1705320"/>
            <a:ext cx="4730760" cy="4589280"/>
          </a:xfrm>
          <a:prstGeom prst="rect">
            <a:avLst/>
          </a:prstGeom>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23"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solidFill>
                <a:srgbClr val="000000"/>
              </a:solidFill>
              <a:latin typeface="Arial"/>
            </a:endParaRPr>
          </a:p>
        </p:txBody>
      </p:sp>
      <p:graphicFrame>
        <p:nvGraphicFramePr>
          <p:cNvPr id="424" name="Table 3"/>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a:lnSpc>
                          <a:spcPct val="100000"/>
                        </a:lnSpc>
                      </a:pPr>
                      <a:r>
                        <a:rPr b="1" lang="en-US" sz="900" spc="-1" strike="noStrike">
                          <a:solidFill>
                            <a:srgbClr val="000000"/>
                          </a:solidFill>
                          <a:latin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a:lnSpc>
                          <a:spcPct val="100000"/>
                        </a:lnSpc>
                      </a:pPr>
                      <a:r>
                        <a:rPr b="0" lang="en-US" sz="900" spc="-1" strike="noStrike">
                          <a:solidFill>
                            <a:srgbClr val="000000"/>
                          </a:solidFill>
                          <a:latin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nSpc>
                          <a:spcPct val="100000"/>
                        </a:lnSpc>
                      </a:pPr>
                      <a:r>
                        <a:rPr b="0" lang="en-US" sz="900" spc="-1" strike="noStrike">
                          <a:solidFill>
                            <a:srgbClr val="000000"/>
                          </a:solidFill>
                          <a:latin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nSpc>
                          <a:spcPct val="100000"/>
                        </a:lnSpc>
                      </a:pPr>
                      <a:r>
                        <a:rPr b="0" lang="en-US" sz="900" spc="-1" strike="noStrike">
                          <a:solidFill>
                            <a:srgbClr val="000000"/>
                          </a:solidFill>
                          <a:latin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900" spc="-1" strike="noStrike">
                          <a:solidFill>
                            <a:srgbClr val="000000"/>
                          </a:solidFill>
                          <a:latin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425" name="Table 4"/>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a:lnSpc>
                          <a:spcPct val="100000"/>
                        </a:lnSpc>
                      </a:pPr>
                      <a:r>
                        <a:rPr b="1" lang="en-US" sz="900" spc="-1" strike="noStrike">
                          <a:solidFill>
                            <a:srgbClr val="000000"/>
                          </a:solidFill>
                          <a:latin typeface="DejaVu Sans"/>
                        </a:rPr>
                        <a:t>Pollutant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POCP</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Particulate matter formation (PMF)</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a:lnSpc>
                          <a:spcPct val="100000"/>
                        </a:lnSpc>
                      </a:pPr>
                      <a:r>
                        <a:rPr b="0" lang="en-US" sz="900" spc="-1" strike="noStrike">
                          <a:solidFill>
                            <a:srgbClr val="000000"/>
                          </a:solidFill>
                          <a:latin typeface="DejaVu Sans"/>
                        </a:rPr>
                        <a:t>CO</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0.0456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erif"/>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erif"/>
                        </a:rPr>
                        <a:t>0.35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0.64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a:lnSpc>
                          <a:spcPct val="100000"/>
                        </a:lnSpc>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solidFill>
                          <a:srgbClr val="000000"/>
                        </a:solidFill>
                        <a:latin typeface="Arial"/>
                      </a:endParaRPr>
                    </a:p>
                    <a:p>
                      <a:pPr algn="ctr">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0.13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0.88</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a:lnSpc>
                          <a:spcPct val="100000"/>
                        </a:lnSpc>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0.0811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900" spc="-1" strike="noStrike">
                          <a:solidFill>
                            <a:srgbClr val="000000"/>
                          </a:solidFill>
                          <a:latin typeface="DejaVu Sans"/>
                        </a:rPr>
                        <a:t>0.54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a:lnSpc>
                          <a:spcPct val="100000"/>
                        </a:lnSpc>
                      </a:pPr>
                      <a:r>
                        <a:rPr b="0" lang="en-US" sz="900" spc="-1" strike="noStrike">
                          <a:solidFill>
                            <a:srgbClr val="000000"/>
                          </a:solidFill>
                          <a:latin typeface="DejaVu Sans"/>
                        </a:rPr>
                        <a:t>NMVOC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900" spc="-1" strike="noStrike">
                          <a:solidFill>
                            <a:srgbClr val="000000"/>
                          </a:solidFill>
                          <a:latin typeface="DejaVu Sans"/>
                        </a:rPr>
                        <a:t>0.012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26" name="CustomShape 5"/>
          <p:cNvSpPr/>
          <p:nvPr/>
        </p:nvSpPr>
        <p:spPr>
          <a:xfrm>
            <a:off x="7086600" y="5029200"/>
            <a:ext cx="1824480" cy="45288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US" sz="1050" spc="-1" strike="noStrike">
              <a:solidFill>
                <a:srgbClr val="000000"/>
              </a:solidFill>
              <a:latin typeface="Arial"/>
            </a:endParaRPr>
          </a:p>
        </p:txBody>
      </p:sp>
      <p:sp>
        <p:nvSpPr>
          <p:cNvPr id="427" name="CustomShape 6"/>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429"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solidFill>
                <a:srgbClr val="000000"/>
              </a:solidFill>
              <a:latin typeface="Arial"/>
            </a:endParaRPr>
          </a:p>
        </p:txBody>
      </p:sp>
      <p:sp>
        <p:nvSpPr>
          <p:cNvPr id="430" name="CustomShape 3"/>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graphicFrame>
        <p:nvGraphicFramePr>
          <p:cNvPr id="431" name=""/>
          <p:cNvGraphicFramePr/>
          <p:nvPr/>
        </p:nvGraphicFramePr>
        <p:xfrm>
          <a:off x="452880" y="1403640"/>
          <a:ext cx="10746000" cy="4886640"/>
        </p:xfrm>
        <a:graphic>
          <a:graphicData uri="http://schemas.openxmlformats.org/drawingml/2006/chart">
            <c:chart xmlns:c="http://schemas.openxmlformats.org/drawingml/2006/chart" xmlns:r="http://schemas.openxmlformats.org/officeDocument/2006/relationships" r:id="rId2"/>
          </a:graphicData>
        </a:graphic>
      </p:graphicFrame>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33"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434" name="CustomShape 3"/>
          <p:cNvSpPr/>
          <p:nvPr/>
        </p:nvSpPr>
        <p:spPr>
          <a:xfrm>
            <a:off x="335520" y="1268280"/>
            <a:ext cx="106322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solidFill>
                <a:srgbClr val="000000"/>
              </a:solidFill>
              <a:latin typeface="Arial"/>
            </a:endParaRPr>
          </a:p>
        </p:txBody>
      </p:sp>
      <p:sp>
        <p:nvSpPr>
          <p:cNvPr id="435" name="CustomShape 4"/>
          <p:cNvSpPr/>
          <p:nvPr/>
        </p:nvSpPr>
        <p:spPr>
          <a:xfrm>
            <a:off x="274320" y="625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36" name="CustomShape 5"/>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38"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439" name="CustomShape 3"/>
          <p:cNvSpPr/>
          <p:nvPr/>
        </p:nvSpPr>
        <p:spPr>
          <a:xfrm>
            <a:off x="335520" y="1268280"/>
            <a:ext cx="494316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solidFill>
                <a:srgbClr val="000000"/>
              </a:solidFill>
              <a:latin typeface="Arial"/>
            </a:endParaRPr>
          </a:p>
        </p:txBody>
      </p:sp>
      <p:sp>
        <p:nvSpPr>
          <p:cNvPr id="440" name="CustomShape 4"/>
          <p:cNvSpPr/>
          <p:nvPr/>
        </p:nvSpPr>
        <p:spPr>
          <a:xfrm>
            <a:off x="274320" y="6435360"/>
            <a:ext cx="111513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441" name="CustomShape 5"/>
          <p:cNvSpPr/>
          <p:nvPr/>
        </p:nvSpPr>
        <p:spPr>
          <a:xfrm>
            <a:off x="274320" y="618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42" name="" descr=""/>
          <p:cNvPicPr/>
          <p:nvPr/>
        </p:nvPicPr>
        <p:blipFill>
          <a:blip r:embed="rId3"/>
          <a:stretch/>
        </p:blipFill>
        <p:spPr>
          <a:xfrm>
            <a:off x="5486400" y="2048040"/>
            <a:ext cx="6169680" cy="3828600"/>
          </a:xfrm>
          <a:prstGeom prst="rect">
            <a:avLst/>
          </a:prstGeom>
          <a:ln w="0">
            <a:noFill/>
          </a:ln>
        </p:spPr>
      </p:pic>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444" name="CustomShape 2"/>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445" name="CustomShape 3"/>
          <p:cNvSpPr/>
          <p:nvPr/>
        </p:nvSpPr>
        <p:spPr>
          <a:xfrm>
            <a:off x="335520" y="1268280"/>
            <a:ext cx="494316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solidFill>
                <a:srgbClr val="000000"/>
              </a:solidFill>
              <a:latin typeface="Arial"/>
            </a:endParaRPr>
          </a:p>
        </p:txBody>
      </p:sp>
      <p:sp>
        <p:nvSpPr>
          <p:cNvPr id="446" name="CustomShape 4"/>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447" name="" descr=""/>
          <p:cNvPicPr/>
          <p:nvPr/>
        </p:nvPicPr>
        <p:blipFill>
          <a:blip r:embed="rId2"/>
          <a:stretch/>
        </p:blipFill>
        <p:spPr>
          <a:xfrm>
            <a:off x="5486760" y="2048040"/>
            <a:ext cx="6169680" cy="38286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3" name="CustomShape 2"/>
          <p:cNvSpPr/>
          <p:nvPr/>
        </p:nvSpPr>
        <p:spPr>
          <a:xfrm>
            <a:off x="335520" y="1268640"/>
            <a:ext cx="10739880" cy="5027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4" name="Grafik 4_1" descr=""/>
          <p:cNvPicPr/>
          <p:nvPr/>
        </p:nvPicPr>
        <p:blipFill>
          <a:blip r:embed="rId1"/>
          <a:stretch/>
        </p:blipFill>
        <p:spPr>
          <a:xfrm>
            <a:off x="842760" y="1608120"/>
            <a:ext cx="4236120" cy="3628080"/>
          </a:xfrm>
          <a:prstGeom prst="rect">
            <a:avLst/>
          </a:prstGeom>
          <a:ln w="0">
            <a:noFill/>
          </a:ln>
        </p:spPr>
      </p:pic>
      <p:sp>
        <p:nvSpPr>
          <p:cNvPr id="235" name="CustomShape 3"/>
          <p:cNvSpPr/>
          <p:nvPr/>
        </p:nvSpPr>
        <p:spPr>
          <a:xfrm>
            <a:off x="274320" y="6492240"/>
            <a:ext cx="105228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Iterative Approach to LCA</a:t>
            </a:r>
            <a:endParaRPr b="0" lang="en-US" sz="2400" spc="-1" strike="noStrike">
              <a:solidFill>
                <a:srgbClr val="000000"/>
              </a:solidFill>
              <a:latin typeface="Arial"/>
            </a:endParaRPr>
          </a:p>
        </p:txBody>
      </p:sp>
      <p:pic>
        <p:nvPicPr>
          <p:cNvPr id="449" name="" descr=""/>
          <p:cNvPicPr/>
          <p:nvPr/>
        </p:nvPicPr>
        <p:blipFill>
          <a:blip r:embed="rId1"/>
          <a:stretch/>
        </p:blipFill>
        <p:spPr>
          <a:xfrm>
            <a:off x="263520" y="1366200"/>
            <a:ext cx="8580600" cy="4985280"/>
          </a:xfrm>
          <a:prstGeom prst="rect">
            <a:avLst/>
          </a:prstGeom>
          <a:ln w="0">
            <a:noFill/>
          </a:ln>
        </p:spPr>
      </p:pic>
      <p:sp>
        <p:nvSpPr>
          <p:cNvPr id="450" name="CustomShape 2"/>
          <p:cNvSpPr/>
          <p:nvPr/>
        </p:nvSpPr>
        <p:spPr>
          <a:xfrm>
            <a:off x="274320" y="636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1"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452" name="CustomShape 2"/>
          <p:cNvSpPr/>
          <p:nvPr/>
        </p:nvSpPr>
        <p:spPr>
          <a:xfrm>
            <a:off x="335520" y="1268280"/>
            <a:ext cx="106322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p:txBody>
      </p:sp>
      <p:sp>
        <p:nvSpPr>
          <p:cNvPr id="453" name="CustomShape 3"/>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455" name="CustomShape 2"/>
          <p:cNvSpPr/>
          <p:nvPr/>
        </p:nvSpPr>
        <p:spPr>
          <a:xfrm>
            <a:off x="335520" y="1268280"/>
            <a:ext cx="106322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solidFill>
                <a:srgbClr val="000000"/>
              </a:solidFill>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solidFill>
                <a:srgbClr val="000000"/>
              </a:solidFill>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solidFill>
                <a:srgbClr val="000000"/>
              </a:solidFill>
              <a:latin typeface="Arial"/>
            </a:endParaRPr>
          </a:p>
        </p:txBody>
      </p:sp>
      <p:sp>
        <p:nvSpPr>
          <p:cNvPr id="456" name="CustomShape 3"/>
          <p:cNvSpPr/>
          <p:nvPr/>
        </p:nvSpPr>
        <p:spPr>
          <a:xfrm>
            <a:off x="274320" y="6003360"/>
            <a:ext cx="10922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335520" y="4406760"/>
            <a:ext cx="10732320" cy="1341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solidFill>
                <a:srgbClr val="000000"/>
              </a:solidFill>
              <a:latin typeface="Arial"/>
            </a:endParaRPr>
          </a:p>
        </p:txBody>
      </p:sp>
      <p:sp>
        <p:nvSpPr>
          <p:cNvPr id="458" name="CustomShape 2"/>
          <p:cNvSpPr/>
          <p:nvPr/>
        </p:nvSpPr>
        <p:spPr>
          <a:xfrm>
            <a:off x="335520" y="2906640"/>
            <a:ext cx="10732320" cy="147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9" name="CustomShape 1"/>
          <p:cNvSpPr/>
          <p:nvPr/>
        </p:nvSpPr>
        <p:spPr>
          <a:xfrm>
            <a:off x="335520" y="764640"/>
            <a:ext cx="10733760" cy="484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460" name="CustomShape 2"/>
          <p:cNvSpPr/>
          <p:nvPr/>
        </p:nvSpPr>
        <p:spPr>
          <a:xfrm>
            <a:off x="335520" y="1268640"/>
            <a:ext cx="10733760" cy="5021280"/>
          </a:xfrm>
          <a:prstGeom prst="rect">
            <a:avLst/>
          </a:prstGeom>
          <a:noFill/>
          <a:ln w="0">
            <a:noFill/>
          </a:ln>
        </p:spPr>
        <p:style>
          <a:lnRef idx="0"/>
          <a:fillRef idx="0"/>
          <a:effectRef idx="0"/>
          <a:fontRef idx="minor"/>
        </p:style>
        <p:txBody>
          <a:bodyPr lIns="90000" rIns="90000" tIns="45000" bIns="45000" anchor="ctr">
            <a:noAutofit/>
          </a:bodyPr>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and the 2020 EU Commission report.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1"/>
          <p:cNvSpPr/>
          <p:nvPr/>
        </p:nvSpPr>
        <p:spPr>
          <a:xfrm>
            <a:off x="335520" y="4406760"/>
            <a:ext cx="10732320" cy="1341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solidFill>
                <a:srgbClr val="000000"/>
              </a:solidFill>
              <a:latin typeface="Arial"/>
            </a:endParaRPr>
          </a:p>
        </p:txBody>
      </p:sp>
      <p:sp>
        <p:nvSpPr>
          <p:cNvPr id="462" name="CustomShape 2"/>
          <p:cNvSpPr/>
          <p:nvPr/>
        </p:nvSpPr>
        <p:spPr>
          <a:xfrm>
            <a:off x="335520" y="2906640"/>
            <a:ext cx="10732320" cy="147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33760" cy="484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solidFill>
                <a:srgbClr val="000000"/>
              </a:solidFill>
              <a:latin typeface="Arial"/>
            </a:endParaRPr>
          </a:p>
        </p:txBody>
      </p:sp>
      <p:sp>
        <p:nvSpPr>
          <p:cNvPr id="464" name="CustomShape 2"/>
          <p:cNvSpPr/>
          <p:nvPr/>
        </p:nvSpPr>
        <p:spPr>
          <a:xfrm>
            <a:off x="335520" y="1268280"/>
            <a:ext cx="10733760" cy="50212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solidFill>
                <a:srgbClr val="000000"/>
              </a:solidFill>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Mushroom tutorial will also be available via </a:t>
            </a:r>
            <a:r>
              <a:rPr b="0" lang="en-US" sz="1800" spc="-1" strike="noStrike" u="sng">
                <a:solidFill>
                  <a:srgbClr val="0000ff"/>
                </a:solidFill>
                <a:uFillTx/>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465" name="CustomShape 3"/>
          <p:cNvSpPr/>
          <p:nvPr/>
        </p:nvSpPr>
        <p:spPr>
          <a:xfrm>
            <a:off x="432720" y="1148040"/>
            <a:ext cx="10342800" cy="48348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solidFill>
                <a:srgbClr val="000000"/>
              </a:solidFill>
              <a:latin typeface="Arial"/>
            </a:endParaRPr>
          </a:p>
        </p:txBody>
      </p:sp>
      <p:sp>
        <p:nvSpPr>
          <p:cNvPr id="466" name=""/>
          <p:cNvSpPr txBox="1"/>
          <p:nvPr/>
        </p:nvSpPr>
        <p:spPr>
          <a:xfrm>
            <a:off x="6858000" y="685800"/>
            <a:ext cx="2743200" cy="6022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TODO: add info on VM, bucket lca files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CustomShape 1"/>
          <p:cNvSpPr/>
          <p:nvPr/>
        </p:nvSpPr>
        <p:spPr>
          <a:xfrm>
            <a:off x="335520" y="1268640"/>
            <a:ext cx="10733040" cy="50205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468" name="CustomShape 2"/>
          <p:cNvSpPr/>
          <p:nvPr/>
        </p:nvSpPr>
        <p:spPr>
          <a:xfrm>
            <a:off x="335520" y="764640"/>
            <a:ext cx="10733040" cy="48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237" name="CustomShape 2"/>
          <p:cNvSpPr/>
          <p:nvPr/>
        </p:nvSpPr>
        <p:spPr>
          <a:xfrm>
            <a:off x="6095880" y="1268640"/>
            <a:ext cx="4979160" cy="502740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solidFill>
                <a:srgbClr val="000000"/>
              </a:solidFill>
              <a:latin typeface="Arial"/>
            </a:endParaRPr>
          </a:p>
        </p:txBody>
      </p:sp>
      <p:pic>
        <p:nvPicPr>
          <p:cNvPr id="238" name="Grafik 4_0" descr=""/>
          <p:cNvPicPr/>
          <p:nvPr/>
        </p:nvPicPr>
        <p:blipFill>
          <a:blip r:embed="rId1"/>
          <a:stretch/>
        </p:blipFill>
        <p:spPr>
          <a:xfrm>
            <a:off x="842760" y="1608120"/>
            <a:ext cx="4236120" cy="3628080"/>
          </a:xfrm>
          <a:prstGeom prst="rect">
            <a:avLst/>
          </a:prstGeom>
          <a:ln w="0">
            <a:noFill/>
          </a:ln>
        </p:spPr>
      </p:pic>
      <p:sp>
        <p:nvSpPr>
          <p:cNvPr id="239" name="CustomShape 3"/>
          <p:cNvSpPr/>
          <p:nvPr/>
        </p:nvSpPr>
        <p:spPr>
          <a:xfrm>
            <a:off x="274320" y="6492240"/>
            <a:ext cx="105228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880" y="73620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EV Break-Even Point?</a:t>
            </a:r>
            <a:endParaRPr b="0" lang="en-US" sz="2400" spc="-1" strike="noStrike">
              <a:solidFill>
                <a:srgbClr val="000000"/>
              </a:solidFill>
              <a:latin typeface="Arial"/>
            </a:endParaRPr>
          </a:p>
        </p:txBody>
      </p:sp>
      <p:sp>
        <p:nvSpPr>
          <p:cNvPr id="241" name="CustomShape 2"/>
          <p:cNvSpPr/>
          <p:nvPr/>
        </p:nvSpPr>
        <p:spPr>
          <a:xfrm>
            <a:off x="335880" y="1240200"/>
            <a:ext cx="10739880" cy="502740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2" name="CustomShape 3"/>
          <p:cNvSpPr/>
          <p:nvPr/>
        </p:nvSpPr>
        <p:spPr>
          <a:xfrm>
            <a:off x="488160" y="1392480"/>
            <a:ext cx="3132360" cy="5027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3" name="CustomShape 4"/>
          <p:cNvSpPr/>
          <p:nvPr/>
        </p:nvSpPr>
        <p:spPr>
          <a:xfrm>
            <a:off x="385200" y="1600200"/>
            <a:ext cx="8679600" cy="879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39880" cy="490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fr-FR" sz="2400" spc="-1" strike="noStrike">
                <a:solidFill>
                  <a:srgbClr val="000000"/>
                </a:solidFill>
                <a:latin typeface="DejaVu Sans"/>
                <a:ea typeface="DejaVu Sans"/>
              </a:rPr>
              <a:t>Life Cycle Assessment – Polestar 2</a:t>
            </a:r>
            <a:endParaRPr b="0" lang="en-US" sz="2400" spc="-1" strike="noStrike">
              <a:solidFill>
                <a:srgbClr val="000000"/>
              </a:solidFill>
              <a:latin typeface="Arial"/>
            </a:endParaRPr>
          </a:p>
        </p:txBody>
      </p:sp>
      <p:sp>
        <p:nvSpPr>
          <p:cNvPr id="245" name="CustomShape 2"/>
          <p:cNvSpPr/>
          <p:nvPr/>
        </p:nvSpPr>
        <p:spPr>
          <a:xfrm>
            <a:off x="335520" y="1268640"/>
            <a:ext cx="10739880" cy="502740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6" name="CustomShape 3"/>
          <p:cNvSpPr/>
          <p:nvPr/>
        </p:nvSpPr>
        <p:spPr>
          <a:xfrm>
            <a:off x="263520" y="6411600"/>
            <a:ext cx="6467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solidFill>
                <a:srgbClr val="000000"/>
              </a:solidFill>
              <a:latin typeface="Arial"/>
            </a:endParaRPr>
          </a:p>
        </p:txBody>
      </p:sp>
      <p:pic>
        <p:nvPicPr>
          <p:cNvPr id="247" name="" descr=""/>
          <p:cNvPicPr/>
          <p:nvPr/>
        </p:nvPicPr>
        <p:blipFill>
          <a:blip r:embed="rId1"/>
          <a:stretch/>
        </p:blipFill>
        <p:spPr>
          <a:xfrm>
            <a:off x="425160" y="1251720"/>
            <a:ext cx="11226240" cy="51656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4406760"/>
            <a:ext cx="10738440" cy="1347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Lifecycle Assessment (LCA)</a:t>
            </a:r>
            <a:endParaRPr b="0" lang="en-US" sz="3000" spc="-1" strike="noStrike">
              <a:solidFill>
                <a:srgbClr val="000000"/>
              </a:solidFill>
              <a:latin typeface="Arial"/>
            </a:endParaRPr>
          </a:p>
        </p:txBody>
      </p:sp>
      <p:sp>
        <p:nvSpPr>
          <p:cNvPr id="249" name="CustomShape 2"/>
          <p:cNvSpPr/>
          <p:nvPr/>
        </p:nvSpPr>
        <p:spPr>
          <a:xfrm>
            <a:off x="335520" y="2906640"/>
            <a:ext cx="10738440" cy="1485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6039</TotalTime>
  <Application>LibreOffice/7.5.2.2$Linux_X86_64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2023-05-03T10:48:10Z</dcterms:modified>
  <cp:revision>4003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20</vt:i4>
  </property>
</Properties>
</file>